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76" r:id="rId3"/>
    <p:sldId id="277" r:id="rId4"/>
    <p:sldId id="279" r:id="rId5"/>
    <p:sldId id="280" r:id="rId6"/>
    <p:sldId id="282" r:id="rId7"/>
    <p:sldId id="283" r:id="rId8"/>
    <p:sldId id="281" r:id="rId9"/>
    <p:sldId id="290" r:id="rId10"/>
    <p:sldId id="291" r:id="rId11"/>
    <p:sldId id="292" r:id="rId12"/>
    <p:sldId id="295" r:id="rId13"/>
    <p:sldId id="287" r:id="rId14"/>
    <p:sldId id="296" r:id="rId15"/>
    <p:sldId id="297" r:id="rId16"/>
  </p:sldIdLst>
  <p:sldSz cx="12190413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FF79"/>
    <a:srgbClr val="9095F8"/>
    <a:srgbClr val="9DE79D"/>
    <a:srgbClr val="000000"/>
    <a:srgbClr val="C489FF"/>
    <a:srgbClr val="FB7575"/>
    <a:srgbClr val="79AFFF"/>
    <a:srgbClr val="FFC671"/>
    <a:srgbClr val="6951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451" autoAdjust="0"/>
  </p:normalViewPr>
  <p:slideViewPr>
    <p:cSldViewPr>
      <p:cViewPr varScale="1">
        <p:scale>
          <a:sx n="75" d="100"/>
          <a:sy n="75" d="100"/>
        </p:scale>
        <p:origin x="-315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A3477-C6C3-42C5-A28F-D7AE76297111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EE5535-0B2E-4BB1-B0EF-D0F6C0044CE6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обучение </a:t>
          </a:r>
          <a:r>
            <a: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face to face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498BC-EE7B-49F4-92CD-A5A7B5B9A407}" type="parTrans" cxnId="{F9E4BF2B-6191-4CD0-91F3-CB65331C867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38975-8001-4F2B-A4A1-39FA73794014}" type="sibTrans" cxnId="{F9E4BF2B-6191-4CD0-91F3-CB65331C867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9B4FE-8483-4FDE-AECC-B7C71A234DD0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Предметы, которые требуют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постоянного очного внимания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разъяснения учителя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есть в итоговой аттестации</a:t>
          </a:r>
        </a:p>
      </dgm:t>
    </dgm:pt>
    <dgm:pt modelId="{438FCD34-B83D-4D2A-9FB6-8E1591101E37}" type="parTrans" cxnId="{719DC693-54D7-4E3E-9D90-2C00B7390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4CA07-904E-4C87-867D-632EFCEC4B58}" type="sibTrans" cxnId="{719DC693-54D7-4E3E-9D90-2C00B7390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661F7-64BC-474C-8E16-B9A74A1CF516}">
      <dgm:prSet phldrT="[Текст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Русский язык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buFont typeface="Wingdings" panose="05000000000000000000" pitchFamily="2" charset="2"/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Математика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buFont typeface="Wingdings" panose="05000000000000000000" pitchFamily="2" charset="2"/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Физика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buFont typeface="Wingdings" panose="05000000000000000000" pitchFamily="2" charset="2"/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Химия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buFont typeface="Wingdings" panose="05000000000000000000" pitchFamily="2" charset="2"/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Иностранный язык</a:t>
          </a:r>
        </a:p>
      </dgm:t>
    </dgm:pt>
    <dgm:pt modelId="{0192E12D-728E-4581-BD6C-F4A2C13736F6}" type="parTrans" cxnId="{3DF16E00-8E13-42CB-B0AE-ED57DAC0DF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DF61A-C1AB-4042-9E48-E5E2F3FC186F}" type="sibTrans" cxnId="{3DF16E00-8E13-42CB-B0AE-ED57DAC0DF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57E5A-310F-4CFB-A51B-8B2D883C5595}">
      <dgm:prSet phldrT="[Текст]" custT="1"/>
      <dgm:spPr/>
      <dgm:t>
        <a:bodyPr/>
        <a:lstStyle/>
        <a:p>
          <a:endParaRPr lang="ru-RU" sz="28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обучение </a:t>
          </a:r>
          <a:r>
            <a:rPr lang="ru-RU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i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применением электронного обучения и иногда </a:t>
          </a:r>
          <a:r>
            <a:rPr lang="en-US" sz="1800" b="1" i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face to face</a:t>
          </a:r>
          <a:endParaRPr lang="ru-RU" sz="1800" b="1" i="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08EF0-BD77-4DF4-9AE2-DAF2EE4EB757}" type="parTrans" cxnId="{74E37AE5-174E-4E3A-B0CF-A4DCD69E31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90763-FFCA-4C0A-9383-63B9C76C3085}" type="sibTrans" cxnId="{74E37AE5-174E-4E3A-B0CF-A4DCD69E31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4657B-5C18-47E6-A3F9-920C0A193462}">
      <dgm:prSet phldrT="[Текст]" custT="1"/>
      <dgm:spPr/>
      <dgm:t>
        <a:bodyPr/>
        <a:lstStyle/>
        <a:p>
          <a:pPr algn="l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Литература/ Литературное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Обществознание</a:t>
          </a:r>
        </a:p>
        <a:p>
          <a:pPr algn="l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История</a:t>
          </a:r>
        </a:p>
        <a:p>
          <a:pPr algn="l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Окружающий мир</a:t>
          </a:r>
        </a:p>
        <a:p>
          <a:pPr algn="l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Биология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География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7B5B0-2785-4AC9-B6CE-409A310467AF}" type="parTrans" cxnId="{BE5B22D3-6F1F-4276-BB08-8EA9262A82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BE8AE-9B9A-4A20-895F-E6793FD3F47F}" type="sibTrans" cxnId="{BE5B22D3-6F1F-4276-BB08-8EA9262A82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0DC2F-1E35-4E47-AAE1-32A833EC2BE5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обучение</a:t>
          </a:r>
        </a:p>
      </dgm:t>
    </dgm:pt>
    <dgm:pt modelId="{D825DED3-3044-4CE0-BC15-C9D7FDEDF3EE}" type="parTrans" cxnId="{7433239E-D5E8-448E-9B3B-4CA8A1CC20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8C095-D3A5-4081-A4DA-91CC048A78CE}" type="sibTrans" cxnId="{7433239E-D5E8-448E-9B3B-4CA8A1CC20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8C5EE-E6DD-4DB7-AA01-649ADB137DC3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Родной русский язык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Родная русская литература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</a:p>
        <a:p>
          <a:pPr algn="l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ИЗО</a:t>
          </a:r>
        </a:p>
        <a:p>
          <a:pPr algn="l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Физкультура</a:t>
          </a:r>
        </a:p>
        <a:p>
          <a:pPr algn="l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ОРКСЭ</a:t>
          </a:r>
        </a:p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ОДНКНР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ОБЖ</a:t>
          </a:r>
        </a:p>
      </dgm:t>
    </dgm:pt>
    <dgm:pt modelId="{9CB0C799-7A92-44A7-BC0F-041C1FFDF045}" type="parTrans" cxnId="{3E66661E-C461-415B-A230-DD888EAD5E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2E67B-A81D-464F-9C53-4369484564DE}" type="sibTrans" cxnId="{3E66661E-C461-415B-A230-DD888EAD5E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77193-C867-452F-8085-B8886FC238C9}" type="pres">
      <dgm:prSet presAssocID="{536A3477-C6C3-42C5-A28F-D7AE762971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9F629-B390-4DC6-9290-D3BDDCBF079A}" type="pres">
      <dgm:prSet presAssocID="{FFEE5535-0B2E-4BB1-B0EF-D0F6C0044CE6}" presName="compNode" presStyleCnt="0"/>
      <dgm:spPr/>
    </dgm:pt>
    <dgm:pt modelId="{5ACBD8C4-759E-419D-8C3B-16077AA4744B}" type="pres">
      <dgm:prSet presAssocID="{FFEE5535-0B2E-4BB1-B0EF-D0F6C0044CE6}" presName="aNode" presStyleLbl="bgShp" presStyleIdx="0" presStyleCnt="3"/>
      <dgm:spPr/>
      <dgm:t>
        <a:bodyPr/>
        <a:lstStyle/>
        <a:p>
          <a:endParaRPr lang="ru-RU"/>
        </a:p>
      </dgm:t>
    </dgm:pt>
    <dgm:pt modelId="{9C8ED660-2C49-4CAD-B994-4C6C6E92BB95}" type="pres">
      <dgm:prSet presAssocID="{FFEE5535-0B2E-4BB1-B0EF-D0F6C0044CE6}" presName="textNode" presStyleLbl="bgShp" presStyleIdx="0" presStyleCnt="3"/>
      <dgm:spPr/>
      <dgm:t>
        <a:bodyPr/>
        <a:lstStyle/>
        <a:p>
          <a:endParaRPr lang="ru-RU"/>
        </a:p>
      </dgm:t>
    </dgm:pt>
    <dgm:pt modelId="{6936F82D-2B4E-4252-97B6-FF40BDF9E855}" type="pres">
      <dgm:prSet presAssocID="{FFEE5535-0B2E-4BB1-B0EF-D0F6C0044CE6}" presName="compChildNode" presStyleCnt="0"/>
      <dgm:spPr/>
    </dgm:pt>
    <dgm:pt modelId="{7A2132D0-B374-4A42-B443-F69A24F0071B}" type="pres">
      <dgm:prSet presAssocID="{FFEE5535-0B2E-4BB1-B0EF-D0F6C0044CE6}" presName="theInnerList" presStyleCnt="0"/>
      <dgm:spPr/>
    </dgm:pt>
    <dgm:pt modelId="{FB1995BA-02D0-44E3-8AE7-4423B70B57CF}" type="pres">
      <dgm:prSet presAssocID="{2B99B4FE-8483-4FDE-AECC-B7C71A234DD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DC2A9-F421-4ECC-B7CC-ED6FB10DB023}" type="pres">
      <dgm:prSet presAssocID="{2B99B4FE-8483-4FDE-AECC-B7C71A234DD0}" presName="aSpace2" presStyleCnt="0"/>
      <dgm:spPr/>
    </dgm:pt>
    <dgm:pt modelId="{88270345-D88C-4CF1-8F45-0E145792CC8A}" type="pres">
      <dgm:prSet presAssocID="{8EA661F7-64BC-474C-8E16-B9A74A1CF51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72C2-9A76-4634-A2A0-EF64B766340A}" type="pres">
      <dgm:prSet presAssocID="{FFEE5535-0B2E-4BB1-B0EF-D0F6C0044CE6}" presName="aSpace" presStyleCnt="0"/>
      <dgm:spPr/>
    </dgm:pt>
    <dgm:pt modelId="{045AA3F0-0ED9-45BB-ACB6-B2124FFBF95A}" type="pres">
      <dgm:prSet presAssocID="{DDF57E5A-310F-4CFB-A51B-8B2D883C5595}" presName="compNode" presStyleCnt="0"/>
      <dgm:spPr/>
    </dgm:pt>
    <dgm:pt modelId="{36F72C5E-F814-400A-9EE5-AC3E80E48FC5}" type="pres">
      <dgm:prSet presAssocID="{DDF57E5A-310F-4CFB-A51B-8B2D883C5595}" presName="aNode" presStyleLbl="bgShp" presStyleIdx="1" presStyleCnt="3" custScaleX="114182"/>
      <dgm:spPr/>
      <dgm:t>
        <a:bodyPr/>
        <a:lstStyle/>
        <a:p>
          <a:endParaRPr lang="ru-RU"/>
        </a:p>
      </dgm:t>
    </dgm:pt>
    <dgm:pt modelId="{E5DC7CCB-1854-49FA-959F-14AF8EC39F67}" type="pres">
      <dgm:prSet presAssocID="{DDF57E5A-310F-4CFB-A51B-8B2D883C5595}" presName="textNode" presStyleLbl="bgShp" presStyleIdx="1" presStyleCnt="3"/>
      <dgm:spPr/>
      <dgm:t>
        <a:bodyPr/>
        <a:lstStyle/>
        <a:p>
          <a:endParaRPr lang="ru-RU"/>
        </a:p>
      </dgm:t>
    </dgm:pt>
    <dgm:pt modelId="{580F39F2-EB58-4440-8095-AFF83FBF2065}" type="pres">
      <dgm:prSet presAssocID="{DDF57E5A-310F-4CFB-A51B-8B2D883C5595}" presName="compChildNode" presStyleCnt="0"/>
      <dgm:spPr/>
    </dgm:pt>
    <dgm:pt modelId="{9C7A45E2-54C6-417C-BFBA-70C718EEEFC3}" type="pres">
      <dgm:prSet presAssocID="{DDF57E5A-310F-4CFB-A51B-8B2D883C5595}" presName="theInnerList" presStyleCnt="0"/>
      <dgm:spPr/>
    </dgm:pt>
    <dgm:pt modelId="{CC78176E-3234-4106-B27C-7A4661182248}" type="pres">
      <dgm:prSet presAssocID="{A494657B-5C18-47E6-A3F9-920C0A193462}" presName="childNode" presStyleLbl="node1" presStyleIdx="2" presStyleCnt="4" custScaleX="111509" custScaleY="68349" custLinFactNeighborX="3750" custLinFactNeighborY="2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E6125-BDC2-4624-8574-9A3FC1A3E4A9}" type="pres">
      <dgm:prSet presAssocID="{DDF57E5A-310F-4CFB-A51B-8B2D883C5595}" presName="aSpace" presStyleCnt="0"/>
      <dgm:spPr/>
    </dgm:pt>
    <dgm:pt modelId="{DEE94405-6A04-4E74-82CE-997A4202FE0B}" type="pres">
      <dgm:prSet presAssocID="{19C0DC2F-1E35-4E47-AAE1-32A833EC2BE5}" presName="compNode" presStyleCnt="0"/>
      <dgm:spPr/>
    </dgm:pt>
    <dgm:pt modelId="{4CB79EE4-28BA-4756-9CBF-636FAE61219D}" type="pres">
      <dgm:prSet presAssocID="{19C0DC2F-1E35-4E47-AAE1-32A833EC2BE5}" presName="aNode" presStyleLbl="bgShp" presStyleIdx="2" presStyleCnt="3"/>
      <dgm:spPr/>
      <dgm:t>
        <a:bodyPr/>
        <a:lstStyle/>
        <a:p>
          <a:endParaRPr lang="ru-RU"/>
        </a:p>
      </dgm:t>
    </dgm:pt>
    <dgm:pt modelId="{C705F84A-0395-4DD5-89E8-4E680A2E697E}" type="pres">
      <dgm:prSet presAssocID="{19C0DC2F-1E35-4E47-AAE1-32A833EC2BE5}" presName="textNode" presStyleLbl="bgShp" presStyleIdx="2" presStyleCnt="3"/>
      <dgm:spPr/>
      <dgm:t>
        <a:bodyPr/>
        <a:lstStyle/>
        <a:p>
          <a:endParaRPr lang="ru-RU"/>
        </a:p>
      </dgm:t>
    </dgm:pt>
    <dgm:pt modelId="{F37E6710-82E4-41A0-993D-6982BC9B24B8}" type="pres">
      <dgm:prSet presAssocID="{19C0DC2F-1E35-4E47-AAE1-32A833EC2BE5}" presName="compChildNode" presStyleCnt="0"/>
      <dgm:spPr/>
    </dgm:pt>
    <dgm:pt modelId="{4B790020-1281-4AF5-B4B0-ED40633C256C}" type="pres">
      <dgm:prSet presAssocID="{19C0DC2F-1E35-4E47-AAE1-32A833EC2BE5}" presName="theInnerList" presStyleCnt="0"/>
      <dgm:spPr/>
    </dgm:pt>
    <dgm:pt modelId="{C91EB3BC-7668-460A-9A97-0DABB4FD664F}" type="pres">
      <dgm:prSet presAssocID="{7FB8C5EE-E6DD-4DB7-AA01-649ADB137DC3}" presName="childNode" presStyleLbl="node1" presStyleIdx="3" presStyleCnt="4" custScaleX="99664" custScaleY="72273" custLinFactNeighborX="1363" custLinFactNeighborY="-21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3239E-D5E8-448E-9B3B-4CA8A1CC209E}" srcId="{536A3477-C6C3-42C5-A28F-D7AE76297111}" destId="{19C0DC2F-1E35-4E47-AAE1-32A833EC2BE5}" srcOrd="2" destOrd="0" parTransId="{D825DED3-3044-4CE0-BC15-C9D7FDEDF3EE}" sibTransId="{8CF8C095-D3A5-4081-A4DA-91CC048A78CE}"/>
    <dgm:cxn modelId="{800CBB5E-5362-4EA2-A374-656742B1FCD3}" type="presOf" srcId="{FFEE5535-0B2E-4BB1-B0EF-D0F6C0044CE6}" destId="{9C8ED660-2C49-4CAD-B994-4C6C6E92BB95}" srcOrd="1" destOrd="0" presId="urn:microsoft.com/office/officeart/2005/8/layout/lProcess2"/>
    <dgm:cxn modelId="{E7DD261F-0F9B-4FA6-831D-487427A71AA9}" type="presOf" srcId="{19C0DC2F-1E35-4E47-AAE1-32A833EC2BE5}" destId="{C705F84A-0395-4DD5-89E8-4E680A2E697E}" srcOrd="1" destOrd="0" presId="urn:microsoft.com/office/officeart/2005/8/layout/lProcess2"/>
    <dgm:cxn modelId="{74E37AE5-174E-4E3A-B0CF-A4DCD69E31D4}" srcId="{536A3477-C6C3-42C5-A28F-D7AE76297111}" destId="{DDF57E5A-310F-4CFB-A51B-8B2D883C5595}" srcOrd="1" destOrd="0" parTransId="{34408EF0-BD77-4DF4-9AE2-DAF2EE4EB757}" sibTransId="{5E690763-FFCA-4C0A-9383-63B9C76C3085}"/>
    <dgm:cxn modelId="{5F92F2FA-8570-4554-8CF0-AF196AA5D87D}" type="presOf" srcId="{19C0DC2F-1E35-4E47-AAE1-32A833EC2BE5}" destId="{4CB79EE4-28BA-4756-9CBF-636FAE61219D}" srcOrd="0" destOrd="0" presId="urn:microsoft.com/office/officeart/2005/8/layout/lProcess2"/>
    <dgm:cxn modelId="{55A2F55D-8C86-4012-83BF-ED91F90C4E1A}" type="presOf" srcId="{7FB8C5EE-E6DD-4DB7-AA01-649ADB137DC3}" destId="{C91EB3BC-7668-460A-9A97-0DABB4FD664F}" srcOrd="0" destOrd="0" presId="urn:microsoft.com/office/officeart/2005/8/layout/lProcess2"/>
    <dgm:cxn modelId="{3DF16E00-8E13-42CB-B0AE-ED57DAC0DF52}" srcId="{FFEE5535-0B2E-4BB1-B0EF-D0F6C0044CE6}" destId="{8EA661F7-64BC-474C-8E16-B9A74A1CF516}" srcOrd="1" destOrd="0" parTransId="{0192E12D-728E-4581-BD6C-F4A2C13736F6}" sibTransId="{4B1DF61A-C1AB-4042-9E48-E5E2F3FC186F}"/>
    <dgm:cxn modelId="{9FD73743-9AEF-469B-9CC6-FE6732089062}" type="presOf" srcId="{FFEE5535-0B2E-4BB1-B0EF-D0F6C0044CE6}" destId="{5ACBD8C4-759E-419D-8C3B-16077AA4744B}" srcOrd="0" destOrd="0" presId="urn:microsoft.com/office/officeart/2005/8/layout/lProcess2"/>
    <dgm:cxn modelId="{BE5B22D3-6F1F-4276-BB08-8EA9262A8288}" srcId="{DDF57E5A-310F-4CFB-A51B-8B2D883C5595}" destId="{A494657B-5C18-47E6-A3F9-920C0A193462}" srcOrd="0" destOrd="0" parTransId="{DC87B5B0-2785-4AC9-B6CE-409A310467AF}" sibTransId="{3D6BE8AE-9B9A-4A20-895F-E6793FD3F47F}"/>
    <dgm:cxn modelId="{DACEEB47-54AB-46A6-872A-167211C32900}" type="presOf" srcId="{2B99B4FE-8483-4FDE-AECC-B7C71A234DD0}" destId="{FB1995BA-02D0-44E3-8AE7-4423B70B57CF}" srcOrd="0" destOrd="0" presId="urn:microsoft.com/office/officeart/2005/8/layout/lProcess2"/>
    <dgm:cxn modelId="{3E66661E-C461-415B-A230-DD888EAD5E35}" srcId="{19C0DC2F-1E35-4E47-AAE1-32A833EC2BE5}" destId="{7FB8C5EE-E6DD-4DB7-AA01-649ADB137DC3}" srcOrd="0" destOrd="0" parTransId="{9CB0C799-7A92-44A7-BC0F-041C1FFDF045}" sibTransId="{F862E67B-A81D-464F-9C53-4369484564DE}"/>
    <dgm:cxn modelId="{4722E506-ADE7-4B44-893B-94AFE34D0186}" type="presOf" srcId="{DDF57E5A-310F-4CFB-A51B-8B2D883C5595}" destId="{E5DC7CCB-1854-49FA-959F-14AF8EC39F67}" srcOrd="1" destOrd="0" presId="urn:microsoft.com/office/officeart/2005/8/layout/lProcess2"/>
    <dgm:cxn modelId="{BAB59419-1CE4-4175-A171-5D5748FFD21E}" type="presOf" srcId="{A494657B-5C18-47E6-A3F9-920C0A193462}" destId="{CC78176E-3234-4106-B27C-7A4661182248}" srcOrd="0" destOrd="0" presId="urn:microsoft.com/office/officeart/2005/8/layout/lProcess2"/>
    <dgm:cxn modelId="{8AF5E165-AC33-4375-B7CD-A4A93C845223}" type="presOf" srcId="{536A3477-C6C3-42C5-A28F-D7AE76297111}" destId="{C9E77193-C867-452F-8085-B8886FC238C9}" srcOrd="0" destOrd="0" presId="urn:microsoft.com/office/officeart/2005/8/layout/lProcess2"/>
    <dgm:cxn modelId="{D7C0DC51-0C3B-4492-8133-E226CB12024B}" type="presOf" srcId="{DDF57E5A-310F-4CFB-A51B-8B2D883C5595}" destId="{36F72C5E-F814-400A-9EE5-AC3E80E48FC5}" srcOrd="0" destOrd="0" presId="urn:microsoft.com/office/officeart/2005/8/layout/lProcess2"/>
    <dgm:cxn modelId="{F9E4BF2B-6191-4CD0-91F3-CB65331C867E}" srcId="{536A3477-C6C3-42C5-A28F-D7AE76297111}" destId="{FFEE5535-0B2E-4BB1-B0EF-D0F6C0044CE6}" srcOrd="0" destOrd="0" parTransId="{0F9498BC-EE7B-49F4-92CD-A5A7B5B9A407}" sibTransId="{E5038975-8001-4F2B-A4A1-39FA73794014}"/>
    <dgm:cxn modelId="{719DC693-54D7-4E3E-9D90-2C00B7390F78}" srcId="{FFEE5535-0B2E-4BB1-B0EF-D0F6C0044CE6}" destId="{2B99B4FE-8483-4FDE-AECC-B7C71A234DD0}" srcOrd="0" destOrd="0" parTransId="{438FCD34-B83D-4D2A-9FB6-8E1591101E37}" sibTransId="{A684CA07-904E-4C87-867D-632EFCEC4B58}"/>
    <dgm:cxn modelId="{819E8388-A406-4B40-BC16-6F40B98974E0}" type="presOf" srcId="{8EA661F7-64BC-474C-8E16-B9A74A1CF516}" destId="{88270345-D88C-4CF1-8F45-0E145792CC8A}" srcOrd="0" destOrd="0" presId="urn:microsoft.com/office/officeart/2005/8/layout/lProcess2"/>
    <dgm:cxn modelId="{5A9B2FF6-AB14-421A-9B8E-18A6F524086D}" type="presParOf" srcId="{C9E77193-C867-452F-8085-B8886FC238C9}" destId="{8B99F629-B390-4DC6-9290-D3BDDCBF079A}" srcOrd="0" destOrd="0" presId="urn:microsoft.com/office/officeart/2005/8/layout/lProcess2"/>
    <dgm:cxn modelId="{1DEC551F-2965-46F6-AE1A-32F32F927ABE}" type="presParOf" srcId="{8B99F629-B390-4DC6-9290-D3BDDCBF079A}" destId="{5ACBD8C4-759E-419D-8C3B-16077AA4744B}" srcOrd="0" destOrd="0" presId="urn:microsoft.com/office/officeart/2005/8/layout/lProcess2"/>
    <dgm:cxn modelId="{AFA45DA2-125D-4AC7-B4E2-C722361887CD}" type="presParOf" srcId="{8B99F629-B390-4DC6-9290-D3BDDCBF079A}" destId="{9C8ED660-2C49-4CAD-B994-4C6C6E92BB95}" srcOrd="1" destOrd="0" presId="urn:microsoft.com/office/officeart/2005/8/layout/lProcess2"/>
    <dgm:cxn modelId="{23228084-E0CB-46FE-AE8B-27F4920C69BB}" type="presParOf" srcId="{8B99F629-B390-4DC6-9290-D3BDDCBF079A}" destId="{6936F82D-2B4E-4252-97B6-FF40BDF9E855}" srcOrd="2" destOrd="0" presId="urn:microsoft.com/office/officeart/2005/8/layout/lProcess2"/>
    <dgm:cxn modelId="{29224226-E1D3-4A1F-B439-80E7754EE9B5}" type="presParOf" srcId="{6936F82D-2B4E-4252-97B6-FF40BDF9E855}" destId="{7A2132D0-B374-4A42-B443-F69A24F0071B}" srcOrd="0" destOrd="0" presId="urn:microsoft.com/office/officeart/2005/8/layout/lProcess2"/>
    <dgm:cxn modelId="{0221D4C3-F2C5-496A-A271-C0D2F410839E}" type="presParOf" srcId="{7A2132D0-B374-4A42-B443-F69A24F0071B}" destId="{FB1995BA-02D0-44E3-8AE7-4423B70B57CF}" srcOrd="0" destOrd="0" presId="urn:microsoft.com/office/officeart/2005/8/layout/lProcess2"/>
    <dgm:cxn modelId="{D7C2A66B-0815-4202-9AB2-DA31FF99C19B}" type="presParOf" srcId="{7A2132D0-B374-4A42-B443-F69A24F0071B}" destId="{820DC2A9-F421-4ECC-B7CC-ED6FB10DB023}" srcOrd="1" destOrd="0" presId="urn:microsoft.com/office/officeart/2005/8/layout/lProcess2"/>
    <dgm:cxn modelId="{0E4F1071-7211-41F3-922C-92FC7AF89AC0}" type="presParOf" srcId="{7A2132D0-B374-4A42-B443-F69A24F0071B}" destId="{88270345-D88C-4CF1-8F45-0E145792CC8A}" srcOrd="2" destOrd="0" presId="urn:microsoft.com/office/officeart/2005/8/layout/lProcess2"/>
    <dgm:cxn modelId="{117F7642-6449-46BE-A824-86313395502F}" type="presParOf" srcId="{C9E77193-C867-452F-8085-B8886FC238C9}" destId="{A4F572C2-9A76-4634-A2A0-EF64B766340A}" srcOrd="1" destOrd="0" presId="urn:microsoft.com/office/officeart/2005/8/layout/lProcess2"/>
    <dgm:cxn modelId="{582DC5C3-0991-4C5A-BEDC-0C16923C6F68}" type="presParOf" srcId="{C9E77193-C867-452F-8085-B8886FC238C9}" destId="{045AA3F0-0ED9-45BB-ACB6-B2124FFBF95A}" srcOrd="2" destOrd="0" presId="urn:microsoft.com/office/officeart/2005/8/layout/lProcess2"/>
    <dgm:cxn modelId="{BE67889A-0FAB-47F7-9C34-AD1B06114DB3}" type="presParOf" srcId="{045AA3F0-0ED9-45BB-ACB6-B2124FFBF95A}" destId="{36F72C5E-F814-400A-9EE5-AC3E80E48FC5}" srcOrd="0" destOrd="0" presId="urn:microsoft.com/office/officeart/2005/8/layout/lProcess2"/>
    <dgm:cxn modelId="{66036F35-5005-488C-A67E-671F891CB08E}" type="presParOf" srcId="{045AA3F0-0ED9-45BB-ACB6-B2124FFBF95A}" destId="{E5DC7CCB-1854-49FA-959F-14AF8EC39F67}" srcOrd="1" destOrd="0" presId="urn:microsoft.com/office/officeart/2005/8/layout/lProcess2"/>
    <dgm:cxn modelId="{280BB303-3C60-4B89-B0EF-C3FB0343BEA1}" type="presParOf" srcId="{045AA3F0-0ED9-45BB-ACB6-B2124FFBF95A}" destId="{580F39F2-EB58-4440-8095-AFF83FBF2065}" srcOrd="2" destOrd="0" presId="urn:microsoft.com/office/officeart/2005/8/layout/lProcess2"/>
    <dgm:cxn modelId="{D486F669-5A36-4B8B-8E86-2831ABDE1C37}" type="presParOf" srcId="{580F39F2-EB58-4440-8095-AFF83FBF2065}" destId="{9C7A45E2-54C6-417C-BFBA-70C718EEEFC3}" srcOrd="0" destOrd="0" presId="urn:microsoft.com/office/officeart/2005/8/layout/lProcess2"/>
    <dgm:cxn modelId="{AF8DB336-498C-422A-B5CA-01356F3C497B}" type="presParOf" srcId="{9C7A45E2-54C6-417C-BFBA-70C718EEEFC3}" destId="{CC78176E-3234-4106-B27C-7A4661182248}" srcOrd="0" destOrd="0" presId="urn:microsoft.com/office/officeart/2005/8/layout/lProcess2"/>
    <dgm:cxn modelId="{D4F28326-D3F2-4231-9B5F-F835102A5496}" type="presParOf" srcId="{C9E77193-C867-452F-8085-B8886FC238C9}" destId="{08CE6125-BDC2-4624-8574-9A3FC1A3E4A9}" srcOrd="3" destOrd="0" presId="urn:microsoft.com/office/officeart/2005/8/layout/lProcess2"/>
    <dgm:cxn modelId="{741A3C49-799A-4B74-9268-4563017E761E}" type="presParOf" srcId="{C9E77193-C867-452F-8085-B8886FC238C9}" destId="{DEE94405-6A04-4E74-82CE-997A4202FE0B}" srcOrd="4" destOrd="0" presId="urn:microsoft.com/office/officeart/2005/8/layout/lProcess2"/>
    <dgm:cxn modelId="{038109D1-7940-4974-AA5C-D4A934E1F566}" type="presParOf" srcId="{DEE94405-6A04-4E74-82CE-997A4202FE0B}" destId="{4CB79EE4-28BA-4756-9CBF-636FAE61219D}" srcOrd="0" destOrd="0" presId="urn:microsoft.com/office/officeart/2005/8/layout/lProcess2"/>
    <dgm:cxn modelId="{42F90C36-9E41-4A90-98C8-F12305D9F2A3}" type="presParOf" srcId="{DEE94405-6A04-4E74-82CE-997A4202FE0B}" destId="{C705F84A-0395-4DD5-89E8-4E680A2E697E}" srcOrd="1" destOrd="0" presId="urn:microsoft.com/office/officeart/2005/8/layout/lProcess2"/>
    <dgm:cxn modelId="{7FDE6F77-84E0-4722-80B2-41733025A247}" type="presParOf" srcId="{DEE94405-6A04-4E74-82CE-997A4202FE0B}" destId="{F37E6710-82E4-41A0-993D-6982BC9B24B8}" srcOrd="2" destOrd="0" presId="urn:microsoft.com/office/officeart/2005/8/layout/lProcess2"/>
    <dgm:cxn modelId="{B0D75A82-F795-4338-AB43-73CAB0CDC00F}" type="presParOf" srcId="{F37E6710-82E4-41A0-993D-6982BC9B24B8}" destId="{4B790020-1281-4AF5-B4B0-ED40633C256C}" srcOrd="0" destOrd="0" presId="urn:microsoft.com/office/officeart/2005/8/layout/lProcess2"/>
    <dgm:cxn modelId="{794CEB63-D4E1-4F0F-85BC-8346AA35C774}" type="presParOf" srcId="{4B790020-1281-4AF5-B4B0-ED40633C256C}" destId="{C91EB3BC-7668-460A-9A97-0DABB4FD664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0EEA1-F5EF-4951-B805-60C8F1BCCAD1}" type="doc">
      <dgm:prSet loTypeId="urn:microsoft.com/office/officeart/2005/8/layout/vList3#1" loCatId="picture" qsTypeId="urn:microsoft.com/office/officeart/2005/8/quickstyle/simple1" qsCatId="simple" csTypeId="urn:microsoft.com/office/officeart/2005/8/colors/accent1_1" csCatId="accent1" phldr="1"/>
      <dgm:spPr/>
    </dgm:pt>
    <dgm:pt modelId="{587068CD-FEFA-4E29-B77D-21100188BAE1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Разное начало учебного дня</a:t>
          </a:r>
        </a:p>
      </dgm:t>
    </dgm:pt>
    <dgm:pt modelId="{63F6ECC5-C928-4780-B74B-D6AED584AA71}" type="parTrans" cxnId="{C9298AA1-0E34-4EB9-8A30-9A8E9CF5F60F}">
      <dgm:prSet/>
      <dgm:spPr/>
      <dgm:t>
        <a:bodyPr/>
        <a:lstStyle/>
        <a:p>
          <a:endParaRPr lang="ru-RU"/>
        </a:p>
      </dgm:t>
    </dgm:pt>
    <dgm:pt modelId="{AF5A12E6-A131-492B-A59E-82F9CFDD8F90}" type="sibTrans" cxnId="{C9298AA1-0E34-4EB9-8A30-9A8E9CF5F60F}">
      <dgm:prSet/>
      <dgm:spPr/>
      <dgm:t>
        <a:bodyPr/>
        <a:lstStyle/>
        <a:p>
          <a:endParaRPr lang="ru-RU"/>
        </a:p>
      </dgm:t>
    </dgm:pt>
    <dgm:pt modelId="{DB87B1FB-CA7B-4613-BD1B-E9B3D69AA060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Первая половина дня</a:t>
          </a:r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сочетание урочной и внеурочной деятельности</a:t>
          </a:r>
        </a:p>
      </dgm:t>
    </dgm:pt>
    <dgm:pt modelId="{BB035377-F2B8-46C1-9A2C-71AE4E0684EE}" type="parTrans" cxnId="{13598887-9A2C-4A29-A57A-389C1EE49134}">
      <dgm:prSet/>
      <dgm:spPr/>
      <dgm:t>
        <a:bodyPr/>
        <a:lstStyle/>
        <a:p>
          <a:endParaRPr lang="ru-RU"/>
        </a:p>
      </dgm:t>
    </dgm:pt>
    <dgm:pt modelId="{EC95F6A2-4BC0-42C3-A256-5C88F2382145}" type="sibTrans" cxnId="{13598887-9A2C-4A29-A57A-389C1EE49134}">
      <dgm:prSet/>
      <dgm:spPr/>
      <dgm:t>
        <a:bodyPr/>
        <a:lstStyle/>
        <a:p>
          <a:endParaRPr lang="ru-RU"/>
        </a:p>
      </dgm:t>
    </dgm:pt>
    <dgm:pt modelId="{3059205B-2303-483F-A97E-747C448927B3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Вторая половина дня</a:t>
          </a:r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дополнительное образование и досуг</a:t>
          </a:r>
        </a:p>
      </dgm:t>
    </dgm:pt>
    <dgm:pt modelId="{87A6F7F7-8139-4809-8F75-1A7F303D4D62}" type="parTrans" cxnId="{4B97B9DA-8E28-4EA0-A126-99250FD863BF}">
      <dgm:prSet/>
      <dgm:spPr/>
      <dgm:t>
        <a:bodyPr/>
        <a:lstStyle/>
        <a:p>
          <a:endParaRPr lang="ru-RU"/>
        </a:p>
      </dgm:t>
    </dgm:pt>
    <dgm:pt modelId="{A0B04E0D-AD62-4118-94D3-E67F78CDA871}" type="sibTrans" cxnId="{4B97B9DA-8E28-4EA0-A126-99250FD863BF}">
      <dgm:prSet/>
      <dgm:spPr/>
      <dgm:t>
        <a:bodyPr/>
        <a:lstStyle/>
        <a:p>
          <a:endParaRPr lang="ru-RU"/>
        </a:p>
      </dgm:t>
    </dgm:pt>
    <dgm:pt modelId="{CA0A9127-2867-4B1C-8AFB-DE9AEDFC195A}">
      <dgm:prSet/>
      <dgm:spPr/>
      <dgm:t>
        <a:bodyPr/>
        <a:lstStyle/>
        <a:p>
          <a:pPr algn="l"/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Вечер</a:t>
          </a:r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досуг и выполнение домашнего задания</a:t>
          </a:r>
        </a:p>
      </dgm:t>
    </dgm:pt>
    <dgm:pt modelId="{453D0854-FD79-491F-883D-970489B0E6FC}" type="parTrans" cxnId="{FB9F0F89-B161-404E-993A-03D4B4480E19}">
      <dgm:prSet/>
      <dgm:spPr/>
      <dgm:t>
        <a:bodyPr/>
        <a:lstStyle/>
        <a:p>
          <a:endParaRPr lang="ru-RU"/>
        </a:p>
      </dgm:t>
    </dgm:pt>
    <dgm:pt modelId="{E3A8B6B3-4E8C-4869-A90E-FF4186D28968}" type="sibTrans" cxnId="{FB9F0F89-B161-404E-993A-03D4B4480E19}">
      <dgm:prSet/>
      <dgm:spPr/>
      <dgm:t>
        <a:bodyPr/>
        <a:lstStyle/>
        <a:p>
          <a:endParaRPr lang="ru-RU"/>
        </a:p>
      </dgm:t>
    </dgm:pt>
    <dgm:pt modelId="{31534F87-8338-41E2-8407-78071B9191DE}" type="pres">
      <dgm:prSet presAssocID="{CE80EEA1-F5EF-4951-B805-60C8F1BCCAD1}" presName="linearFlow" presStyleCnt="0">
        <dgm:presLayoutVars>
          <dgm:dir/>
          <dgm:resizeHandles val="exact"/>
        </dgm:presLayoutVars>
      </dgm:prSet>
      <dgm:spPr/>
    </dgm:pt>
    <dgm:pt modelId="{C077B144-5DC1-411B-AB8F-5289DD4B976A}" type="pres">
      <dgm:prSet presAssocID="{587068CD-FEFA-4E29-B77D-21100188BAE1}" presName="composite" presStyleCnt="0"/>
      <dgm:spPr/>
    </dgm:pt>
    <dgm:pt modelId="{57E8E7DD-F324-4BF5-B343-0D97AA0A9804}" type="pres">
      <dgm:prSet presAssocID="{587068CD-FEFA-4E29-B77D-21100188BAE1}" presName="imgShp" presStyleLbl="fgImgPlace1" presStyleIdx="0" presStyleCnt="4"/>
      <dgm:spPr>
        <a:solidFill>
          <a:schemeClr val="tx2">
            <a:lumMod val="40000"/>
            <a:lumOff val="60000"/>
          </a:schemeClr>
        </a:solidFill>
      </dgm:spPr>
    </dgm:pt>
    <dgm:pt modelId="{D58E403E-DBF3-4EA0-9DEC-82D615D400C1}" type="pres">
      <dgm:prSet presAssocID="{587068CD-FEFA-4E29-B77D-21100188BAE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14CD7-3C88-44D8-A6C0-635F8CBC23A2}" type="pres">
      <dgm:prSet presAssocID="{AF5A12E6-A131-492B-A59E-82F9CFDD8F90}" presName="spacing" presStyleCnt="0"/>
      <dgm:spPr/>
    </dgm:pt>
    <dgm:pt modelId="{024A1E07-4178-46FC-8A18-23B7DD164583}" type="pres">
      <dgm:prSet presAssocID="{DB87B1FB-CA7B-4613-BD1B-E9B3D69AA060}" presName="composite" presStyleCnt="0"/>
      <dgm:spPr/>
    </dgm:pt>
    <dgm:pt modelId="{A140463C-DDF0-4508-9E3E-BF44F99B3B9A}" type="pres">
      <dgm:prSet presAssocID="{DB87B1FB-CA7B-4613-BD1B-E9B3D69AA060}" presName="imgShp" presStyleLbl="fgImgPlace1" presStyleIdx="1" presStyleCnt="4"/>
      <dgm:spPr>
        <a:solidFill>
          <a:schemeClr val="accent1"/>
        </a:solidFill>
      </dgm:spPr>
    </dgm:pt>
    <dgm:pt modelId="{FE1B3D0A-64F3-4D6A-BF67-4AA26FFBD5D8}" type="pres">
      <dgm:prSet presAssocID="{DB87B1FB-CA7B-4613-BD1B-E9B3D69AA0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210F5-9F9B-4D53-8697-78D874F3B1A5}" type="pres">
      <dgm:prSet presAssocID="{EC95F6A2-4BC0-42C3-A256-5C88F2382145}" presName="spacing" presStyleCnt="0"/>
      <dgm:spPr/>
    </dgm:pt>
    <dgm:pt modelId="{A214F92C-AA1C-46B1-B01C-2B2723209B2C}" type="pres">
      <dgm:prSet presAssocID="{3059205B-2303-483F-A97E-747C448927B3}" presName="composite" presStyleCnt="0"/>
      <dgm:spPr/>
    </dgm:pt>
    <dgm:pt modelId="{D76C299A-11B1-4635-AD44-91BBAB999BA9}" type="pres">
      <dgm:prSet presAssocID="{3059205B-2303-483F-A97E-747C448927B3}" presName="imgShp" presStyleLbl="fgImgPlace1" presStyleIdx="2" presStyleCnt="4"/>
      <dgm:spPr>
        <a:solidFill>
          <a:schemeClr val="tx2">
            <a:lumMod val="75000"/>
          </a:schemeClr>
        </a:solidFill>
      </dgm:spPr>
    </dgm:pt>
    <dgm:pt modelId="{73FF9AE1-23C5-4414-9897-B4C0B5CD41EC}" type="pres">
      <dgm:prSet presAssocID="{3059205B-2303-483F-A97E-747C448927B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5574A-336E-49D7-BC0A-7600FA42B024}" type="pres">
      <dgm:prSet presAssocID="{A0B04E0D-AD62-4118-94D3-E67F78CDA871}" presName="spacing" presStyleCnt="0"/>
      <dgm:spPr/>
    </dgm:pt>
    <dgm:pt modelId="{976FB901-1BDF-4E6D-9273-14E2CB149DFC}" type="pres">
      <dgm:prSet presAssocID="{CA0A9127-2867-4B1C-8AFB-DE9AEDFC195A}" presName="composite" presStyleCnt="0"/>
      <dgm:spPr/>
    </dgm:pt>
    <dgm:pt modelId="{757E01E1-F199-40DA-BC09-D2E50C0680E2}" type="pres">
      <dgm:prSet presAssocID="{CA0A9127-2867-4B1C-8AFB-DE9AEDFC195A}" presName="imgShp" presStyleLbl="fgImgPlace1" presStyleIdx="3" presStyleCnt="4"/>
      <dgm:spPr>
        <a:solidFill>
          <a:schemeClr val="tx2">
            <a:lumMod val="50000"/>
          </a:schemeClr>
        </a:solidFill>
      </dgm:spPr>
    </dgm:pt>
    <dgm:pt modelId="{7F4EDAD8-72CD-4875-B012-F992E6D9040D}" type="pres">
      <dgm:prSet presAssocID="{CA0A9127-2867-4B1C-8AFB-DE9AEDFC195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98AA1-0E34-4EB9-8A30-9A8E9CF5F60F}" srcId="{CE80EEA1-F5EF-4951-B805-60C8F1BCCAD1}" destId="{587068CD-FEFA-4E29-B77D-21100188BAE1}" srcOrd="0" destOrd="0" parTransId="{63F6ECC5-C928-4780-B74B-D6AED584AA71}" sibTransId="{AF5A12E6-A131-492B-A59E-82F9CFDD8F90}"/>
    <dgm:cxn modelId="{3CE01772-8B0B-4681-A517-B6EB4937BC18}" type="presOf" srcId="{CE80EEA1-F5EF-4951-B805-60C8F1BCCAD1}" destId="{31534F87-8338-41E2-8407-78071B9191DE}" srcOrd="0" destOrd="0" presId="urn:microsoft.com/office/officeart/2005/8/layout/vList3#1"/>
    <dgm:cxn modelId="{83BBCC25-837D-4ACC-9F37-46A708DB137A}" type="presOf" srcId="{587068CD-FEFA-4E29-B77D-21100188BAE1}" destId="{D58E403E-DBF3-4EA0-9DEC-82D615D400C1}" srcOrd="0" destOrd="0" presId="urn:microsoft.com/office/officeart/2005/8/layout/vList3#1"/>
    <dgm:cxn modelId="{9305C9C5-5D2B-4EDD-96AF-975CB2656F01}" type="presOf" srcId="{3059205B-2303-483F-A97E-747C448927B3}" destId="{73FF9AE1-23C5-4414-9897-B4C0B5CD41EC}" srcOrd="0" destOrd="0" presId="urn:microsoft.com/office/officeart/2005/8/layout/vList3#1"/>
    <dgm:cxn modelId="{13598887-9A2C-4A29-A57A-389C1EE49134}" srcId="{CE80EEA1-F5EF-4951-B805-60C8F1BCCAD1}" destId="{DB87B1FB-CA7B-4613-BD1B-E9B3D69AA060}" srcOrd="1" destOrd="0" parTransId="{BB035377-F2B8-46C1-9A2C-71AE4E0684EE}" sibTransId="{EC95F6A2-4BC0-42C3-A256-5C88F2382145}"/>
    <dgm:cxn modelId="{4B97B9DA-8E28-4EA0-A126-99250FD863BF}" srcId="{CE80EEA1-F5EF-4951-B805-60C8F1BCCAD1}" destId="{3059205B-2303-483F-A97E-747C448927B3}" srcOrd="2" destOrd="0" parTransId="{87A6F7F7-8139-4809-8F75-1A7F303D4D62}" sibTransId="{A0B04E0D-AD62-4118-94D3-E67F78CDA871}"/>
    <dgm:cxn modelId="{FB9F0F89-B161-404E-993A-03D4B4480E19}" srcId="{CE80EEA1-F5EF-4951-B805-60C8F1BCCAD1}" destId="{CA0A9127-2867-4B1C-8AFB-DE9AEDFC195A}" srcOrd="3" destOrd="0" parTransId="{453D0854-FD79-491F-883D-970489B0E6FC}" sibTransId="{E3A8B6B3-4E8C-4869-A90E-FF4186D28968}"/>
    <dgm:cxn modelId="{FD4F6ABC-4880-4644-8FEA-29548AC3DB66}" type="presOf" srcId="{DB87B1FB-CA7B-4613-BD1B-E9B3D69AA060}" destId="{FE1B3D0A-64F3-4D6A-BF67-4AA26FFBD5D8}" srcOrd="0" destOrd="0" presId="urn:microsoft.com/office/officeart/2005/8/layout/vList3#1"/>
    <dgm:cxn modelId="{58DAF495-01D8-41F3-A7B1-718535A6FB22}" type="presOf" srcId="{CA0A9127-2867-4B1C-8AFB-DE9AEDFC195A}" destId="{7F4EDAD8-72CD-4875-B012-F992E6D9040D}" srcOrd="0" destOrd="0" presId="urn:microsoft.com/office/officeart/2005/8/layout/vList3#1"/>
    <dgm:cxn modelId="{1982540F-F128-4347-98D4-E0E428455C3B}" type="presParOf" srcId="{31534F87-8338-41E2-8407-78071B9191DE}" destId="{C077B144-5DC1-411B-AB8F-5289DD4B976A}" srcOrd="0" destOrd="0" presId="urn:microsoft.com/office/officeart/2005/8/layout/vList3#1"/>
    <dgm:cxn modelId="{71085345-AE46-4D30-9FBC-A690E10848DE}" type="presParOf" srcId="{C077B144-5DC1-411B-AB8F-5289DD4B976A}" destId="{57E8E7DD-F324-4BF5-B343-0D97AA0A9804}" srcOrd="0" destOrd="0" presId="urn:microsoft.com/office/officeart/2005/8/layout/vList3#1"/>
    <dgm:cxn modelId="{0313B80A-074F-4771-9C0D-455B06FE9E5B}" type="presParOf" srcId="{C077B144-5DC1-411B-AB8F-5289DD4B976A}" destId="{D58E403E-DBF3-4EA0-9DEC-82D615D400C1}" srcOrd="1" destOrd="0" presId="urn:microsoft.com/office/officeart/2005/8/layout/vList3#1"/>
    <dgm:cxn modelId="{75B258C3-95EE-4159-B23C-D04F053293BE}" type="presParOf" srcId="{31534F87-8338-41E2-8407-78071B9191DE}" destId="{36F14CD7-3C88-44D8-A6C0-635F8CBC23A2}" srcOrd="1" destOrd="0" presId="urn:microsoft.com/office/officeart/2005/8/layout/vList3#1"/>
    <dgm:cxn modelId="{5FD86D94-D9B3-486D-8487-EB7BAE351E73}" type="presParOf" srcId="{31534F87-8338-41E2-8407-78071B9191DE}" destId="{024A1E07-4178-46FC-8A18-23B7DD164583}" srcOrd="2" destOrd="0" presId="urn:microsoft.com/office/officeart/2005/8/layout/vList3#1"/>
    <dgm:cxn modelId="{A320CE99-47AE-4303-ABDE-6DE5B61A1FAE}" type="presParOf" srcId="{024A1E07-4178-46FC-8A18-23B7DD164583}" destId="{A140463C-DDF0-4508-9E3E-BF44F99B3B9A}" srcOrd="0" destOrd="0" presId="urn:microsoft.com/office/officeart/2005/8/layout/vList3#1"/>
    <dgm:cxn modelId="{9FCC0D5D-082F-4959-A6A4-886CC065A839}" type="presParOf" srcId="{024A1E07-4178-46FC-8A18-23B7DD164583}" destId="{FE1B3D0A-64F3-4D6A-BF67-4AA26FFBD5D8}" srcOrd="1" destOrd="0" presId="urn:microsoft.com/office/officeart/2005/8/layout/vList3#1"/>
    <dgm:cxn modelId="{4D304693-810D-43BE-8EA8-009346AD1BA8}" type="presParOf" srcId="{31534F87-8338-41E2-8407-78071B9191DE}" destId="{F8D210F5-9F9B-4D53-8697-78D874F3B1A5}" srcOrd="3" destOrd="0" presId="urn:microsoft.com/office/officeart/2005/8/layout/vList3#1"/>
    <dgm:cxn modelId="{44218BA3-E1F7-4530-8576-C713B74A8E6E}" type="presParOf" srcId="{31534F87-8338-41E2-8407-78071B9191DE}" destId="{A214F92C-AA1C-46B1-B01C-2B2723209B2C}" srcOrd="4" destOrd="0" presId="urn:microsoft.com/office/officeart/2005/8/layout/vList3#1"/>
    <dgm:cxn modelId="{7ADCDF7F-C34A-436C-9476-EFD714466EE3}" type="presParOf" srcId="{A214F92C-AA1C-46B1-B01C-2B2723209B2C}" destId="{D76C299A-11B1-4635-AD44-91BBAB999BA9}" srcOrd="0" destOrd="0" presId="urn:microsoft.com/office/officeart/2005/8/layout/vList3#1"/>
    <dgm:cxn modelId="{4D3567EF-AB30-4F0E-9F70-61640859F93E}" type="presParOf" srcId="{A214F92C-AA1C-46B1-B01C-2B2723209B2C}" destId="{73FF9AE1-23C5-4414-9897-B4C0B5CD41EC}" srcOrd="1" destOrd="0" presId="urn:microsoft.com/office/officeart/2005/8/layout/vList3#1"/>
    <dgm:cxn modelId="{846D013E-F7C8-44A1-BBA5-91E7002B1C2C}" type="presParOf" srcId="{31534F87-8338-41E2-8407-78071B9191DE}" destId="{BE45574A-336E-49D7-BC0A-7600FA42B024}" srcOrd="5" destOrd="0" presId="urn:microsoft.com/office/officeart/2005/8/layout/vList3#1"/>
    <dgm:cxn modelId="{13405BF6-F7E4-496D-BD6B-EFF418125D90}" type="presParOf" srcId="{31534F87-8338-41E2-8407-78071B9191DE}" destId="{976FB901-1BDF-4E6D-9273-14E2CB149DFC}" srcOrd="6" destOrd="0" presId="urn:microsoft.com/office/officeart/2005/8/layout/vList3#1"/>
    <dgm:cxn modelId="{9656DF10-AEB8-4BA3-8570-A487FCBFC027}" type="presParOf" srcId="{976FB901-1BDF-4E6D-9273-14E2CB149DFC}" destId="{757E01E1-F199-40DA-BC09-D2E50C0680E2}" srcOrd="0" destOrd="0" presId="urn:microsoft.com/office/officeart/2005/8/layout/vList3#1"/>
    <dgm:cxn modelId="{1E6EDD8C-D3AB-4C13-B8B3-BD527797ECC0}" type="presParOf" srcId="{976FB901-1BDF-4E6D-9273-14E2CB149DFC}" destId="{7F4EDAD8-72CD-4875-B012-F992E6D9040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CBD8C4-759E-419D-8C3B-16077AA4744B}">
      <dsp:nvSpPr>
        <dsp:cNvPr id="0" name=""/>
        <dsp:cNvSpPr/>
      </dsp:nvSpPr>
      <dsp:spPr>
        <a:xfrm>
          <a:off x="968" y="0"/>
          <a:ext cx="2468241" cy="54179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обучение </a:t>
          </a:r>
          <a:r>
            <a:rPr lang="en-US" sz="25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5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5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face to face</a:t>
          </a:r>
          <a:endParaRPr lang="ru-RU" sz="25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8" y="0"/>
        <a:ext cx="2468241" cy="1625388"/>
      </dsp:txXfrm>
    </dsp:sp>
    <dsp:sp modelId="{FB1995BA-02D0-44E3-8AE7-4423B70B57CF}">
      <dsp:nvSpPr>
        <dsp:cNvPr id="0" name=""/>
        <dsp:cNvSpPr/>
      </dsp:nvSpPr>
      <dsp:spPr>
        <a:xfrm>
          <a:off x="247792" y="1626975"/>
          <a:ext cx="1974592" cy="1633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Предметы, которые требуют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постоянного очного внимания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разъяснения учителя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есть в итоговой аттестации</a:t>
          </a:r>
        </a:p>
      </dsp:txBody>
      <dsp:txXfrm>
        <a:off x="247792" y="1626975"/>
        <a:ext cx="1974592" cy="1633589"/>
      </dsp:txXfrm>
    </dsp:sp>
    <dsp:sp modelId="{88270345-D88C-4CF1-8F45-0E145792CC8A}">
      <dsp:nvSpPr>
        <dsp:cNvPr id="0" name=""/>
        <dsp:cNvSpPr/>
      </dsp:nvSpPr>
      <dsp:spPr>
        <a:xfrm>
          <a:off x="247792" y="3511886"/>
          <a:ext cx="1974592" cy="1633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Русский язык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Математика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Физика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Химия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Иностранный язык</a:t>
          </a:r>
        </a:p>
      </dsp:txBody>
      <dsp:txXfrm>
        <a:off x="247792" y="3511886"/>
        <a:ext cx="1974592" cy="1633589"/>
      </dsp:txXfrm>
    </dsp:sp>
    <dsp:sp modelId="{36F72C5E-F814-400A-9EE5-AC3E80E48FC5}">
      <dsp:nvSpPr>
        <dsp:cNvPr id="0" name=""/>
        <dsp:cNvSpPr/>
      </dsp:nvSpPr>
      <dsp:spPr>
        <a:xfrm>
          <a:off x="2654327" y="0"/>
          <a:ext cx="2818287" cy="54179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обучение </a:t>
          </a:r>
          <a:r>
            <a:rPr lang="ru-RU" sz="2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i="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применением электронного обучения и иногда </a:t>
          </a:r>
          <a:r>
            <a:rPr lang="en-US" sz="1800" b="1" i="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face to face</a:t>
          </a:r>
          <a:endParaRPr lang="ru-RU" sz="1800" b="1" i="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4327" y="0"/>
        <a:ext cx="2818287" cy="1625388"/>
      </dsp:txXfrm>
    </dsp:sp>
    <dsp:sp modelId="{CC78176E-3234-4106-B27C-7A4661182248}">
      <dsp:nvSpPr>
        <dsp:cNvPr id="0" name=""/>
        <dsp:cNvSpPr/>
      </dsp:nvSpPr>
      <dsp:spPr>
        <a:xfrm>
          <a:off x="3036593" y="2282832"/>
          <a:ext cx="2201848" cy="2407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Литература/ Литературное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Обществознание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История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Окружающий мир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Биология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География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6593" y="2282832"/>
        <a:ext cx="2201848" cy="2407029"/>
      </dsp:txXfrm>
    </dsp:sp>
    <dsp:sp modelId="{4CB79EE4-28BA-4756-9CBF-636FAE61219D}">
      <dsp:nvSpPr>
        <dsp:cNvPr id="0" name=""/>
        <dsp:cNvSpPr/>
      </dsp:nvSpPr>
      <dsp:spPr>
        <a:xfrm>
          <a:off x="5657732" y="0"/>
          <a:ext cx="2468241" cy="54179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обучение</a:t>
          </a:r>
        </a:p>
      </dsp:txBody>
      <dsp:txXfrm>
        <a:off x="5657732" y="0"/>
        <a:ext cx="2468241" cy="1625388"/>
      </dsp:txXfrm>
    </dsp:sp>
    <dsp:sp modelId="{C91EB3BC-7668-460A-9A97-0DABB4FD664F}">
      <dsp:nvSpPr>
        <dsp:cNvPr id="0" name=""/>
        <dsp:cNvSpPr/>
      </dsp:nvSpPr>
      <dsp:spPr>
        <a:xfrm>
          <a:off x="5934787" y="1352546"/>
          <a:ext cx="1967958" cy="2545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Родной русский язык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Родная русская литература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ИЗО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Физкультура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ОРКСЭ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ОДНКНР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ОБЖ</a:t>
          </a:r>
        </a:p>
      </dsp:txBody>
      <dsp:txXfrm>
        <a:off x="5934787" y="1352546"/>
        <a:ext cx="1967958" cy="25452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8E403E-DBF3-4EA0-9DEC-82D615D400C1}">
      <dsp:nvSpPr>
        <dsp:cNvPr id="0" name=""/>
        <dsp:cNvSpPr/>
      </dsp:nvSpPr>
      <dsp:spPr>
        <a:xfrm rot="10800000">
          <a:off x="1993858" y="840"/>
          <a:ext cx="7155944" cy="765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4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Разное начало учебного дня</a:t>
          </a:r>
        </a:p>
      </dsp:txBody>
      <dsp:txXfrm rot="10800000">
        <a:off x="1993858" y="840"/>
        <a:ext cx="7155944" cy="765683"/>
      </dsp:txXfrm>
    </dsp:sp>
    <dsp:sp modelId="{57E8E7DD-F324-4BF5-B343-0D97AA0A9804}">
      <dsp:nvSpPr>
        <dsp:cNvPr id="0" name=""/>
        <dsp:cNvSpPr/>
      </dsp:nvSpPr>
      <dsp:spPr>
        <a:xfrm>
          <a:off x="1611016" y="840"/>
          <a:ext cx="765683" cy="76568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B3D0A-64F3-4D6A-BF67-4AA26FFBD5D8}">
      <dsp:nvSpPr>
        <dsp:cNvPr id="0" name=""/>
        <dsp:cNvSpPr/>
      </dsp:nvSpPr>
      <dsp:spPr>
        <a:xfrm rot="10800000">
          <a:off x="1993858" y="960080"/>
          <a:ext cx="7155944" cy="765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4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Первая половина дня</a:t>
          </a:r>
          <a:r>
            <a:rPr lang="ru-RU" sz="22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сочетание урочной и внеурочной деятельности</a:t>
          </a:r>
        </a:p>
      </dsp:txBody>
      <dsp:txXfrm rot="10800000">
        <a:off x="1993858" y="960080"/>
        <a:ext cx="7155944" cy="765683"/>
      </dsp:txXfrm>
    </dsp:sp>
    <dsp:sp modelId="{A140463C-DDF0-4508-9E3E-BF44F99B3B9A}">
      <dsp:nvSpPr>
        <dsp:cNvPr id="0" name=""/>
        <dsp:cNvSpPr/>
      </dsp:nvSpPr>
      <dsp:spPr>
        <a:xfrm>
          <a:off x="1611016" y="960080"/>
          <a:ext cx="765683" cy="76568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F9AE1-23C5-4414-9897-B4C0B5CD41EC}">
      <dsp:nvSpPr>
        <dsp:cNvPr id="0" name=""/>
        <dsp:cNvSpPr/>
      </dsp:nvSpPr>
      <dsp:spPr>
        <a:xfrm rot="10800000">
          <a:off x="1993858" y="1919320"/>
          <a:ext cx="7155944" cy="765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4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Вторая половина дня</a:t>
          </a:r>
          <a:r>
            <a:rPr lang="ru-RU" sz="22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дополнительное образование и досуг</a:t>
          </a:r>
        </a:p>
      </dsp:txBody>
      <dsp:txXfrm rot="10800000">
        <a:off x="1993858" y="1919320"/>
        <a:ext cx="7155944" cy="765683"/>
      </dsp:txXfrm>
    </dsp:sp>
    <dsp:sp modelId="{D76C299A-11B1-4635-AD44-91BBAB999BA9}">
      <dsp:nvSpPr>
        <dsp:cNvPr id="0" name=""/>
        <dsp:cNvSpPr/>
      </dsp:nvSpPr>
      <dsp:spPr>
        <a:xfrm>
          <a:off x="1611016" y="1919320"/>
          <a:ext cx="765683" cy="765683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EDAD8-72CD-4875-B012-F992E6D9040D}">
      <dsp:nvSpPr>
        <dsp:cNvPr id="0" name=""/>
        <dsp:cNvSpPr/>
      </dsp:nvSpPr>
      <dsp:spPr>
        <a:xfrm rot="10800000">
          <a:off x="1993858" y="2878559"/>
          <a:ext cx="7155944" cy="765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4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Вечер</a:t>
          </a:r>
          <a:r>
            <a:rPr lang="ru-RU" sz="22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досуг и выполнение домашнего задания</a:t>
          </a:r>
        </a:p>
      </dsp:txBody>
      <dsp:txXfrm rot="10800000">
        <a:off x="1993858" y="2878559"/>
        <a:ext cx="7155944" cy="765683"/>
      </dsp:txXfrm>
    </dsp:sp>
    <dsp:sp modelId="{757E01E1-F199-40DA-BC09-D2E50C0680E2}">
      <dsp:nvSpPr>
        <dsp:cNvPr id="0" name=""/>
        <dsp:cNvSpPr/>
      </dsp:nvSpPr>
      <dsp:spPr>
        <a:xfrm>
          <a:off x="1611016" y="2878559"/>
          <a:ext cx="765683" cy="765683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CA40-C0A5-4885-AFCD-7722BF161A27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C57E-D778-464A-AB9C-E6BFBFC3B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7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C57E-D778-464A-AB9C-E6BFBFC3B5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41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EC57E-D778-464A-AB9C-E6BFBFC3B52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45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C982-03DA-447D-B79D-B81CBE4B0C60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04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B750-96FB-42F5-9680-F90FC75772E2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2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A19-F76C-42F2-9E8B-AE8EB9C7BCDF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42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3C0-1DA8-44B0-A698-9106F302D370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33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7A91-4749-498B-9422-B73DCD8589E3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78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6C22-5B65-4CE9-A7A0-58B9F98562ED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0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7B0C-5CDD-4054-94A8-FCF6B3E96040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1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AC9F-604F-4AEC-BA51-A553F0D8567B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76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CFE-D50D-42D7-BC8C-112BEA7ACA1D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73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E5-BC70-4501-889A-DBA2330AB08B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03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03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9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083424" y="6453336"/>
            <a:ext cx="2844430" cy="365125"/>
          </a:xfrm>
        </p:spPr>
        <p:txBody>
          <a:bodyPr/>
          <a:lstStyle>
            <a:lvl1pPr algn="r">
              <a:defRPr/>
            </a:lvl1pPr>
          </a:lstStyle>
          <a:p>
            <a:fld id="{74CADAF7-8BB4-4895-98FA-B80EB58E93A2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3424" y="6093296"/>
            <a:ext cx="2844430" cy="365125"/>
          </a:xfrm>
        </p:spPr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335566" y="5301208"/>
            <a:ext cx="285484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" y="0"/>
            <a:ext cx="12189682" cy="68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8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E3F1-E739-421B-91BD-B4EA9C5222D8}" type="datetime1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0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.mosedu.ru/?mes_about_category=webina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es.mosedu.ru/?mes_about_category=webina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eshuoge.ru/" TargetMode="External"/><Relationship Id="rId3" Type="http://schemas.openxmlformats.org/officeDocument/2006/relationships/hyperlink" Target="https://cpm.dogm.mos.ru/" TargetMode="External"/><Relationship Id="rId7" Type="http://schemas.openxmlformats.org/officeDocument/2006/relationships/hyperlink" Target="http://reshuege.ru/" TargetMode="External"/><Relationship Id="rId2" Type="http://schemas.openxmlformats.org/officeDocument/2006/relationships/hyperlink" Target="https://&#1072;&#1087;&#1086;.&#1088;&#1092;/departm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pi.ru/" TargetMode="External"/><Relationship Id="rId5" Type="http://schemas.openxmlformats.org/officeDocument/2006/relationships/hyperlink" Target="https://myskills.ru/" TargetMode="External"/><Relationship Id="rId4" Type="http://schemas.openxmlformats.org/officeDocument/2006/relationships/hyperlink" Target="https://mcko.ru/diagnostic_requests/ne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14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0870" y="436510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дистанционного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электронного обучения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50" y="6093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1492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758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8C43F4-A12F-4EDE-B5B1-9BB2BFAF002C}"/>
              </a:ext>
            </a:extLst>
          </p:cNvPr>
          <p:cNvSpPr txBox="1"/>
          <p:nvPr/>
        </p:nvSpPr>
        <p:spPr>
          <a:xfrm>
            <a:off x="1813412" y="99302"/>
            <a:ext cx="8363317" cy="953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МЕХАНИЗМЫ</a:t>
            </a:r>
          </a:p>
          <a:p>
            <a:r>
              <a:rPr lang="ru-RU" sz="2800" dirty="0"/>
              <a:t>ДИСТАНЦИОННОГО И ЭЛЕКТРОННОГО ОБРАЗОВАНИЯ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63F593A-5A56-429E-8FCF-6C552AE5BDA9}"/>
              </a:ext>
            </a:extLst>
          </p:cNvPr>
          <p:cNvCxnSpPr/>
          <p:nvPr/>
        </p:nvCxnSpPr>
        <p:spPr>
          <a:xfrm>
            <a:off x="287346" y="1141121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227115-D4E5-4B56-83FE-1B50B3E931E3}"/>
              </a:ext>
            </a:extLst>
          </p:cNvPr>
          <p:cNvSpPr/>
          <p:nvPr/>
        </p:nvSpPr>
        <p:spPr>
          <a:xfrm>
            <a:off x="4536574" y="1067108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27DCC63-8AD5-44B5-9BE2-3E5A1A6966AD}"/>
              </a:ext>
            </a:extLst>
          </p:cNvPr>
          <p:cNvCxnSpPr/>
          <p:nvPr/>
        </p:nvCxnSpPr>
        <p:spPr>
          <a:xfrm>
            <a:off x="313468" y="6570208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B13DD43-A0F4-459E-9100-B90F125E9F15}"/>
              </a:ext>
            </a:extLst>
          </p:cNvPr>
          <p:cNvSpPr txBox="1"/>
          <p:nvPr/>
        </p:nvSpPr>
        <p:spPr>
          <a:xfrm>
            <a:off x="428028" y="1450576"/>
            <a:ext cx="11563477" cy="104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При организации обучения с использованием дистанционных и электронных технологий необходимо соблюдать все </a:t>
            </a:r>
            <a:r>
              <a:rPr lang="ru-RU" b="1" dirty="0">
                <a:solidFill>
                  <a:srgbClr val="C55A11"/>
                </a:solidFill>
              </a:rPr>
              <a:t>требования санитарных норм и правил</a:t>
            </a:r>
            <a:r>
              <a:rPr lang="ru-RU" dirty="0"/>
              <a:t>.</a:t>
            </a:r>
            <a:br>
              <a:rPr lang="ru-RU" dirty="0"/>
            </a:br>
            <a:endParaRPr lang="ru-RU" sz="200" dirty="0"/>
          </a:p>
          <a:p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Необходимо обеспечить чередование электронных и дистанционных форм.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608D3E-F64E-48AC-808B-DA82DE8EC65E}"/>
              </a:ext>
            </a:extLst>
          </p:cNvPr>
          <p:cNvSpPr txBox="1"/>
          <p:nvPr/>
        </p:nvSpPr>
        <p:spPr>
          <a:xfrm>
            <a:off x="342842" y="2607510"/>
            <a:ext cx="11563477" cy="10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Образовательная программа включает в себя как </a:t>
            </a:r>
            <a:r>
              <a:rPr lang="ru-RU" b="1" dirty="0">
                <a:solidFill>
                  <a:srgbClr val="C55A11"/>
                </a:solidFill>
              </a:rPr>
              <a:t>урочные занятия</a:t>
            </a:r>
            <a:r>
              <a:rPr lang="ru-RU" dirty="0"/>
              <a:t>, так и </a:t>
            </a:r>
            <a:r>
              <a:rPr lang="ru-RU" b="1" dirty="0">
                <a:solidFill>
                  <a:srgbClr val="C55A11"/>
                </a:solidFill>
              </a:rPr>
              <a:t>внеурочную деятельность</a:t>
            </a:r>
            <a:r>
              <a:rPr lang="ru-RU" dirty="0"/>
              <a:t>.</a:t>
            </a:r>
          </a:p>
          <a:p>
            <a:pPr algn="just"/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Должно быть организовано взаимодействие школьников между собой, включая совместные просмотры и обсуждения фильмов, важных и волнующих ребят тем, проведение совместных игр.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43A2D8-5FAF-4E94-9311-5EE2876F4CC7}"/>
              </a:ext>
            </a:extLst>
          </p:cNvPr>
          <p:cNvSpPr txBox="1"/>
          <p:nvPr/>
        </p:nvSpPr>
        <p:spPr>
          <a:xfrm>
            <a:off x="342842" y="3878651"/>
            <a:ext cx="11563477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Вся деятельность школы, включая расписание, задания для школьников, новости, должна быть </a:t>
            </a:r>
            <a:r>
              <a:rPr lang="ru-RU" b="1" dirty="0">
                <a:solidFill>
                  <a:srgbClr val="C55A11"/>
                </a:solidFill>
              </a:rPr>
              <a:t>отражена</a:t>
            </a:r>
            <a:br>
              <a:rPr lang="ru-RU" b="1" dirty="0">
                <a:solidFill>
                  <a:srgbClr val="C55A11"/>
                </a:solidFill>
              </a:rPr>
            </a:br>
            <a:r>
              <a:rPr lang="ru-RU" b="1" dirty="0">
                <a:solidFill>
                  <a:srgbClr val="C55A11"/>
                </a:solidFill>
              </a:rPr>
              <a:t>в электронном журнале и дневнике МЭШ</a:t>
            </a:r>
            <a:r>
              <a:rPr lang="ru-RU" dirty="0"/>
              <a:t>.</a:t>
            </a:r>
          </a:p>
          <a:p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Необходимо выставлять отметки об отсутствии школьников, заполнять темы уроков, указывать используемые ресурсы, чтобы ребята могли наверстать темы, если они пропустили встречу.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2957F27-8828-401A-AC29-B1C920F1A176}"/>
              </a:ext>
            </a:extLst>
          </p:cNvPr>
          <p:cNvSpPr/>
          <p:nvPr/>
        </p:nvSpPr>
        <p:spPr>
          <a:xfrm>
            <a:off x="457139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0044D21-8C28-4AB3-9121-0649E38DB4A9}"/>
              </a:ext>
            </a:extLst>
          </p:cNvPr>
          <p:cNvSpPr/>
          <p:nvPr/>
        </p:nvSpPr>
        <p:spPr>
          <a:xfrm>
            <a:off x="8816281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40682" y="6459578"/>
            <a:ext cx="30164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55A11"/>
                </a:solidFill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673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8C43F4-A12F-4EDE-B5B1-9BB2BFAF002C}"/>
              </a:ext>
            </a:extLst>
          </p:cNvPr>
          <p:cNvSpPr txBox="1"/>
          <p:nvPr/>
        </p:nvSpPr>
        <p:spPr>
          <a:xfrm>
            <a:off x="4285193" y="393400"/>
            <a:ext cx="3620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Пример РАСПИСАНИЯ</a:t>
            </a:r>
            <a:endParaRPr lang="ru-RU" sz="28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63F593A-5A56-429E-8FCF-6C552AE5BDA9}"/>
              </a:ext>
            </a:extLst>
          </p:cNvPr>
          <p:cNvCxnSpPr/>
          <p:nvPr/>
        </p:nvCxnSpPr>
        <p:spPr>
          <a:xfrm>
            <a:off x="287346" y="1141121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227115-D4E5-4B56-83FE-1B50B3E931E3}"/>
              </a:ext>
            </a:extLst>
          </p:cNvPr>
          <p:cNvSpPr/>
          <p:nvPr/>
        </p:nvSpPr>
        <p:spPr>
          <a:xfrm>
            <a:off x="4536574" y="1067108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27DCC63-8AD5-44B5-9BE2-3E5A1A6966AD}"/>
              </a:ext>
            </a:extLst>
          </p:cNvPr>
          <p:cNvCxnSpPr/>
          <p:nvPr/>
        </p:nvCxnSpPr>
        <p:spPr>
          <a:xfrm>
            <a:off x="313468" y="6570208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2957F27-8828-401A-AC29-B1C920F1A176}"/>
              </a:ext>
            </a:extLst>
          </p:cNvPr>
          <p:cNvSpPr/>
          <p:nvPr/>
        </p:nvSpPr>
        <p:spPr>
          <a:xfrm>
            <a:off x="457139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0044D21-8C28-4AB3-9121-0649E38DB4A9}"/>
              </a:ext>
            </a:extLst>
          </p:cNvPr>
          <p:cNvSpPr/>
          <p:nvPr/>
        </p:nvSpPr>
        <p:spPr>
          <a:xfrm>
            <a:off x="8816281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6C7E357-C150-421A-A909-4315449DD18B}"/>
              </a:ext>
            </a:extLst>
          </p:cNvPr>
          <p:cNvSpPr/>
          <p:nvPr/>
        </p:nvSpPr>
        <p:spPr>
          <a:xfrm>
            <a:off x="914280" y="1397010"/>
            <a:ext cx="2638353" cy="391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УТРЕННЯЯ ЗАРЯДКА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B99AD24-0035-4396-A841-A59311A3C536}"/>
              </a:ext>
            </a:extLst>
          </p:cNvPr>
          <p:cNvSpPr/>
          <p:nvPr/>
        </p:nvSpPr>
        <p:spPr>
          <a:xfrm>
            <a:off x="3552633" y="1397009"/>
            <a:ext cx="465847" cy="3918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29D32BE-412D-4ED1-A967-851284BD7C46}"/>
              </a:ext>
            </a:extLst>
          </p:cNvPr>
          <p:cNvSpPr/>
          <p:nvPr/>
        </p:nvSpPr>
        <p:spPr>
          <a:xfrm>
            <a:off x="200270" y="1397008"/>
            <a:ext cx="714010" cy="391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9:00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C3407C8-30E6-4C07-A866-FD1283E8BB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70" y="4310633"/>
            <a:ext cx="1290042" cy="214855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06719DB-8FF2-46E3-B6EB-12EB46280901}"/>
              </a:ext>
            </a:extLst>
          </p:cNvPr>
          <p:cNvSpPr/>
          <p:nvPr/>
        </p:nvSpPr>
        <p:spPr>
          <a:xfrm>
            <a:off x="914280" y="1862854"/>
            <a:ext cx="2638353" cy="391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4C82B3F-AB84-4B6D-BB7F-B2CF308BCA40}"/>
              </a:ext>
            </a:extLst>
          </p:cNvPr>
          <p:cNvSpPr/>
          <p:nvPr/>
        </p:nvSpPr>
        <p:spPr>
          <a:xfrm>
            <a:off x="3552633" y="1862853"/>
            <a:ext cx="465847" cy="3918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481EBA5-0037-4950-800A-5551AB6ABD53}"/>
              </a:ext>
            </a:extLst>
          </p:cNvPr>
          <p:cNvSpPr/>
          <p:nvPr/>
        </p:nvSpPr>
        <p:spPr>
          <a:xfrm>
            <a:off x="200270" y="1862852"/>
            <a:ext cx="714010" cy="391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9:15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EA62FB5-68CA-4A11-AF7E-99DCF3CAEDD1}"/>
              </a:ext>
            </a:extLst>
          </p:cNvPr>
          <p:cNvSpPr/>
          <p:nvPr/>
        </p:nvSpPr>
        <p:spPr>
          <a:xfrm>
            <a:off x="914483" y="2337416"/>
            <a:ext cx="2638353" cy="391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ОКРУЖАЮЩИЙ МИР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8AA741B-ED1F-44EE-A63F-86A174CEDB71}"/>
              </a:ext>
            </a:extLst>
          </p:cNvPr>
          <p:cNvSpPr/>
          <p:nvPr/>
        </p:nvSpPr>
        <p:spPr>
          <a:xfrm>
            <a:off x="3552836" y="2337415"/>
            <a:ext cx="465847" cy="3918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3DC1D35-3422-45DD-9587-99CAA0484706}"/>
              </a:ext>
            </a:extLst>
          </p:cNvPr>
          <p:cNvSpPr/>
          <p:nvPr/>
        </p:nvSpPr>
        <p:spPr>
          <a:xfrm>
            <a:off x="200473" y="2337414"/>
            <a:ext cx="714010" cy="391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10:15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B3CBB60-EEA1-45D8-8B4F-D57135327CC1}"/>
              </a:ext>
            </a:extLst>
          </p:cNvPr>
          <p:cNvSpPr/>
          <p:nvPr/>
        </p:nvSpPr>
        <p:spPr>
          <a:xfrm>
            <a:off x="914483" y="2811973"/>
            <a:ext cx="2638353" cy="391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РУССКИЙ ЯЗЫК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F817469-676C-4721-90C4-D0424E77D459}"/>
              </a:ext>
            </a:extLst>
          </p:cNvPr>
          <p:cNvSpPr/>
          <p:nvPr/>
        </p:nvSpPr>
        <p:spPr>
          <a:xfrm>
            <a:off x="3552836" y="2811972"/>
            <a:ext cx="465847" cy="3918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EAA5D68-B480-432D-AB54-335AB6A4F50A}"/>
              </a:ext>
            </a:extLst>
          </p:cNvPr>
          <p:cNvSpPr/>
          <p:nvPr/>
        </p:nvSpPr>
        <p:spPr>
          <a:xfrm>
            <a:off x="200473" y="2811971"/>
            <a:ext cx="714010" cy="391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11:15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67853AC-4580-49B1-981F-543264FC3A64}"/>
              </a:ext>
            </a:extLst>
          </p:cNvPr>
          <p:cNvSpPr/>
          <p:nvPr/>
        </p:nvSpPr>
        <p:spPr>
          <a:xfrm>
            <a:off x="914280" y="3299582"/>
            <a:ext cx="2638353" cy="391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РАЗМИНКА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908F15E-DC1E-4B96-B86F-56FA2A166894}"/>
              </a:ext>
            </a:extLst>
          </p:cNvPr>
          <p:cNvSpPr/>
          <p:nvPr/>
        </p:nvSpPr>
        <p:spPr>
          <a:xfrm>
            <a:off x="3552633" y="3299581"/>
            <a:ext cx="465847" cy="3918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82BBBA-E536-42DE-939B-68DF20C72EF3}"/>
              </a:ext>
            </a:extLst>
          </p:cNvPr>
          <p:cNvSpPr/>
          <p:nvPr/>
        </p:nvSpPr>
        <p:spPr>
          <a:xfrm>
            <a:off x="200270" y="3299580"/>
            <a:ext cx="714010" cy="391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12:00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D2D698E-21B0-428F-BB03-E6D064312FE2}"/>
              </a:ext>
            </a:extLst>
          </p:cNvPr>
          <p:cNvSpPr/>
          <p:nvPr/>
        </p:nvSpPr>
        <p:spPr>
          <a:xfrm>
            <a:off x="914483" y="3765427"/>
            <a:ext cx="2638353" cy="391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АНГЛИЙСКИЙ ЯЗЫК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D4A9EF1-0403-4B0B-9F4B-764638998194}"/>
              </a:ext>
            </a:extLst>
          </p:cNvPr>
          <p:cNvSpPr/>
          <p:nvPr/>
        </p:nvSpPr>
        <p:spPr>
          <a:xfrm>
            <a:off x="3552836" y="3765426"/>
            <a:ext cx="465847" cy="3918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9894D4B-B18F-4E52-AE9D-3E84475909D1}"/>
              </a:ext>
            </a:extLst>
          </p:cNvPr>
          <p:cNvSpPr/>
          <p:nvPr/>
        </p:nvSpPr>
        <p:spPr>
          <a:xfrm>
            <a:off x="200473" y="3765425"/>
            <a:ext cx="714010" cy="391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12:15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4CA4EDB-EA9F-4D76-AEC4-1006B21031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202" y="4300339"/>
            <a:ext cx="2442278" cy="21485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4C1F9DD-7D1D-46F8-9F3C-B5FD6BDD1051}"/>
              </a:ext>
            </a:extLst>
          </p:cNvPr>
          <p:cNvSpPr txBox="1"/>
          <p:nvPr/>
        </p:nvSpPr>
        <p:spPr>
          <a:xfrm>
            <a:off x="4632357" y="1324992"/>
            <a:ext cx="7244588" cy="473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6" indent="-342866">
              <a:spcAft>
                <a:spcPts val="1800"/>
              </a:spcAft>
              <a:buClr>
                <a:srgbClr val="C55A11"/>
              </a:buClr>
              <a:buAutoNum type="arabicPeriod"/>
            </a:pPr>
            <a:r>
              <a:rPr lang="ru-RU" sz="2400" b="1" dirty="0">
                <a:solidFill>
                  <a:srgbClr val="C55A11"/>
                </a:solidFill>
              </a:rPr>
              <a:t>Чередование</a:t>
            </a:r>
            <a:r>
              <a:rPr lang="ru-RU" sz="2300" dirty="0"/>
              <a:t> просмотра телепередач, дистанционных уроков с учителем</a:t>
            </a:r>
            <a:br>
              <a:rPr lang="ru-RU" sz="2300" dirty="0"/>
            </a:br>
            <a:r>
              <a:rPr lang="ru-RU" sz="2300" dirty="0"/>
              <a:t>и электронных технологий.</a:t>
            </a:r>
          </a:p>
          <a:p>
            <a:pPr marL="342866" indent="-342866">
              <a:spcAft>
                <a:spcPts val="1800"/>
              </a:spcAft>
              <a:buClr>
                <a:srgbClr val="C55A11"/>
              </a:buClr>
              <a:buAutoNum type="arabicPeriod"/>
            </a:pPr>
            <a:r>
              <a:rPr lang="ru-RU" sz="2300" dirty="0"/>
              <a:t>Обязательные </a:t>
            </a:r>
            <a:r>
              <a:rPr lang="ru-RU" sz="2400" b="1" dirty="0">
                <a:solidFill>
                  <a:srgbClr val="C55A11"/>
                </a:solidFill>
              </a:rPr>
              <a:t>динамические паузы</a:t>
            </a:r>
            <a:br>
              <a:rPr lang="ru-RU" sz="2400" b="1" dirty="0">
                <a:solidFill>
                  <a:srgbClr val="C55A11"/>
                </a:solidFill>
              </a:rPr>
            </a:br>
            <a:r>
              <a:rPr lang="ru-RU" sz="2300" dirty="0"/>
              <a:t>вне зависимости от возраста школьников, включающие упражнения на общую моторику, упражнения для кистей рук и глаз.</a:t>
            </a:r>
          </a:p>
          <a:p>
            <a:pPr marL="342866" indent="-342866">
              <a:spcAft>
                <a:spcPts val="1800"/>
              </a:spcAft>
              <a:buClr>
                <a:srgbClr val="C55A11"/>
              </a:buClr>
              <a:buAutoNum type="arabicPeriod"/>
            </a:pPr>
            <a:r>
              <a:rPr lang="ru-RU" sz="2300" dirty="0"/>
              <a:t>Размещение заданий, требующих </a:t>
            </a:r>
            <a:r>
              <a:rPr lang="ru-RU" sz="2400" b="1" dirty="0">
                <a:solidFill>
                  <a:srgbClr val="C55A11"/>
                </a:solidFill>
              </a:rPr>
              <a:t>письма</a:t>
            </a:r>
            <a:r>
              <a:rPr lang="ru-RU" sz="2300" dirty="0"/>
              <a:t> детей, геометрических </a:t>
            </a:r>
            <a:r>
              <a:rPr lang="ru-RU" sz="2400" b="1" dirty="0">
                <a:solidFill>
                  <a:srgbClr val="C55A11"/>
                </a:solidFill>
              </a:rPr>
              <a:t>построений</a:t>
            </a:r>
            <a:r>
              <a:rPr lang="ru-RU" sz="2300" dirty="0"/>
              <a:t>, </a:t>
            </a:r>
            <a:r>
              <a:rPr lang="ru-RU" sz="2400" b="1" dirty="0">
                <a:solidFill>
                  <a:srgbClr val="C55A11"/>
                </a:solidFill>
              </a:rPr>
              <a:t>рисунков</a:t>
            </a:r>
            <a:r>
              <a:rPr lang="ru-RU" sz="2300" dirty="0"/>
              <a:t>, </a:t>
            </a:r>
            <a:r>
              <a:rPr lang="ru-RU" sz="2400" b="1" dirty="0">
                <a:solidFill>
                  <a:srgbClr val="C55A11"/>
                </a:solidFill>
              </a:rPr>
              <a:t>схем</a:t>
            </a:r>
            <a:r>
              <a:rPr lang="ru-RU" sz="2300" dirty="0"/>
              <a:t>.</a:t>
            </a:r>
          </a:p>
          <a:p>
            <a:pPr marL="342866" indent="-342866">
              <a:spcAft>
                <a:spcPts val="1800"/>
              </a:spcAft>
              <a:buClr>
                <a:srgbClr val="C55A11"/>
              </a:buClr>
              <a:buAutoNum type="arabicPeriod"/>
            </a:pPr>
            <a:r>
              <a:rPr lang="ru-RU" sz="2400" b="1" dirty="0">
                <a:solidFill>
                  <a:srgbClr val="C55A11"/>
                </a:solidFill>
              </a:rPr>
              <a:t>Минимизация</a:t>
            </a:r>
            <a:r>
              <a:rPr lang="ru-RU" sz="2300" dirty="0"/>
              <a:t> времени на выполнение «домашних» заданий.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840682" y="6459578"/>
            <a:ext cx="30164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55A11"/>
                </a:solidFill>
              </a:rPr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12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8C43F4-A12F-4EDE-B5B1-9BB2BFAF002C}"/>
              </a:ext>
            </a:extLst>
          </p:cNvPr>
          <p:cNvSpPr txBox="1"/>
          <p:nvPr/>
        </p:nvSpPr>
        <p:spPr>
          <a:xfrm>
            <a:off x="2647370" y="131824"/>
            <a:ext cx="6895670" cy="953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МЕТОДИЧЕСКИЕ ПОСОБИЯ ДЛЯ УЧИТЕЛЕЙ,</a:t>
            </a:r>
          </a:p>
          <a:p>
            <a:pPr algn="ctr"/>
            <a:r>
              <a:rPr lang="ru-RU" sz="2800" b="1" dirty="0"/>
              <a:t>РАЗМЕЩЕННЫЕ В БИБЛИОТЕКЕ МЭШ</a:t>
            </a:r>
            <a:endParaRPr lang="ru-RU" sz="28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63F593A-5A56-429E-8FCF-6C552AE5BDA9}"/>
              </a:ext>
            </a:extLst>
          </p:cNvPr>
          <p:cNvCxnSpPr/>
          <p:nvPr/>
        </p:nvCxnSpPr>
        <p:spPr>
          <a:xfrm>
            <a:off x="287346" y="1141121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227115-D4E5-4B56-83FE-1B50B3E931E3}"/>
              </a:ext>
            </a:extLst>
          </p:cNvPr>
          <p:cNvSpPr/>
          <p:nvPr/>
        </p:nvSpPr>
        <p:spPr>
          <a:xfrm>
            <a:off x="4536574" y="1067108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27DCC63-8AD5-44B5-9BE2-3E5A1A6966AD}"/>
              </a:ext>
            </a:extLst>
          </p:cNvPr>
          <p:cNvCxnSpPr/>
          <p:nvPr/>
        </p:nvCxnSpPr>
        <p:spPr>
          <a:xfrm>
            <a:off x="313468" y="6570208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2957F27-8828-401A-AC29-B1C920F1A176}"/>
              </a:ext>
            </a:extLst>
          </p:cNvPr>
          <p:cNvSpPr/>
          <p:nvPr/>
        </p:nvSpPr>
        <p:spPr>
          <a:xfrm>
            <a:off x="457139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0044D21-8C28-4AB3-9121-0649E38DB4A9}"/>
              </a:ext>
            </a:extLst>
          </p:cNvPr>
          <p:cNvSpPr/>
          <p:nvPr/>
        </p:nvSpPr>
        <p:spPr>
          <a:xfrm>
            <a:off x="8816281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04111" y="6459578"/>
            <a:ext cx="418649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55A11"/>
                </a:solidFill>
              </a:rPr>
              <a:t>10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81520" y="1457630"/>
          <a:ext cx="4995022" cy="493862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82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0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57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7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29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</a:t>
                      </a: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34847016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40595810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40595840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>
                          <a:effectLst/>
                        </a:rPr>
                        <a:t>4. 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Геометрия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40593180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5. 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40598209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6. 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44787917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7. 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40351463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8. 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38872342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9. 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37356089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10. 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39028585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11. 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36639080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38880978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38798158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14. 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37708823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15. 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39732952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16. 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36761874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17. 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39253828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18. 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39334260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19. 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39341803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20. 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32786764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35396" y="1902235"/>
          <a:ext cx="4878382" cy="27393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97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2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7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253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kern="1200" dirty="0">
                          <a:effectLst/>
                        </a:rPr>
                        <a:t>21. 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Химия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39089812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22. 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36731749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23. 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41576862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24. 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39668295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25. 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39073714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26. 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46899015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27. 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Англ.</a:t>
                      </a:r>
                      <a:r>
                        <a:rPr lang="ru-RU" sz="1400" baseline="0" dirty="0">
                          <a:effectLst/>
                        </a:rPr>
                        <a:t> я</a:t>
                      </a:r>
                      <a:r>
                        <a:rPr lang="ru-RU" sz="1400" dirty="0">
                          <a:effectLst/>
                        </a:rPr>
                        <a:t>з.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45676100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28. 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Англ.</a:t>
                      </a:r>
                      <a:r>
                        <a:rPr lang="ru-RU" sz="1400" baseline="0">
                          <a:effectLst/>
                        </a:rPr>
                        <a:t> я</a:t>
                      </a:r>
                      <a:r>
                        <a:rPr lang="ru-RU" sz="1400">
                          <a:effectLst/>
                        </a:rPr>
                        <a:t>з.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36631960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29. 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Англ.</a:t>
                      </a:r>
                      <a:r>
                        <a:rPr lang="ru-RU" sz="1400" baseline="0">
                          <a:effectLst/>
                        </a:rPr>
                        <a:t> я</a:t>
                      </a:r>
                      <a:r>
                        <a:rPr lang="ru-RU" sz="1400">
                          <a:effectLst/>
                        </a:rPr>
                        <a:t>з.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39334574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30. 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Англ.</a:t>
                      </a:r>
                      <a:r>
                        <a:rPr lang="ru-RU" sz="1400" baseline="0">
                          <a:effectLst/>
                        </a:rPr>
                        <a:t> я</a:t>
                      </a:r>
                      <a:r>
                        <a:rPr lang="ru-RU" sz="1400">
                          <a:effectLst/>
                        </a:rPr>
                        <a:t>з.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39738233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31. 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Англ.</a:t>
                      </a:r>
                      <a:r>
                        <a:rPr lang="ru-RU" sz="1400" baseline="0">
                          <a:effectLst/>
                        </a:rPr>
                        <a:t> я</a:t>
                      </a:r>
                      <a:r>
                        <a:rPr lang="ru-RU" sz="1400">
                          <a:effectLst/>
                        </a:rPr>
                        <a:t>з.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39332334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32. 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Англ.</a:t>
                      </a:r>
                      <a:r>
                        <a:rPr lang="ru-RU" sz="1400" baseline="0" dirty="0">
                          <a:effectLst/>
                        </a:rPr>
                        <a:t> я</a:t>
                      </a:r>
                      <a:r>
                        <a:rPr lang="ru-RU" sz="1400" dirty="0">
                          <a:effectLst/>
                        </a:rPr>
                        <a:t>з.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39668757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35400" y="1451020"/>
          <a:ext cx="4878378" cy="45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0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4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41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6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err="1">
                          <a:effectLst/>
                        </a:rPr>
                        <a:t>пп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ID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4" marR="62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243874" y="4635851"/>
          <a:ext cx="4869904" cy="182626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89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9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79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3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33. 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История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40351278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34. 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40595592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35. 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36504349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36. 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36498098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37. 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40594129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38. 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36500376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39. 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36636053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2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40. 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36506002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0" marR="5027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121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82" y="1412775"/>
            <a:ext cx="8136904" cy="5333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9502" y="1988840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hlinkClick r:id="rId3"/>
              </a:rPr>
              <a:t>Ссылка на </a:t>
            </a:r>
            <a:r>
              <a:rPr lang="ru-RU" dirty="0" err="1" smtClean="0">
                <a:solidFill>
                  <a:srgbClr val="FF0000"/>
                </a:solidFill>
                <a:hlinkClick r:id="rId3"/>
              </a:rPr>
              <a:t>вебинары</a:t>
            </a:r>
            <a:r>
              <a:rPr lang="ru-RU" dirty="0" smtClean="0">
                <a:solidFill>
                  <a:srgbClr val="FF0000"/>
                </a:solidFill>
                <a:hlinkClick r:id="rId3"/>
              </a:rPr>
              <a:t> ЭЖД</a:t>
            </a:r>
          </a:p>
          <a:p>
            <a:endParaRPr lang="ru-RU" dirty="0" smtClean="0">
              <a:solidFill>
                <a:srgbClr val="FF0000"/>
              </a:solidFill>
              <a:hlinkClick r:id="rId3"/>
            </a:endParaRPr>
          </a:p>
          <a:p>
            <a:endParaRPr lang="ru-RU" dirty="0">
              <a:hlinkClick r:id="rId3"/>
            </a:endParaRPr>
          </a:p>
          <a:p>
            <a:r>
              <a:rPr lang="en-US" dirty="0">
                <a:hlinkClick r:id="rId4"/>
              </a:rPr>
              <a:t>http://mes.mosedu.ru/?</a:t>
            </a:r>
            <a:r>
              <a:rPr lang="en-US" dirty="0" smtClean="0">
                <a:hlinkClick r:id="rId4"/>
              </a:rPr>
              <a:t>mes_about_category=webinar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270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8C43F4-A12F-4EDE-B5B1-9BB2BFAF002C}"/>
              </a:ext>
            </a:extLst>
          </p:cNvPr>
          <p:cNvSpPr txBox="1"/>
          <p:nvPr/>
        </p:nvSpPr>
        <p:spPr>
          <a:xfrm>
            <a:off x="1693843" y="113126"/>
            <a:ext cx="8602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Подведём итоги. Что нам надо сделать для успешной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организации дальнейшего учебного процесса?</a:t>
            </a:r>
            <a:endParaRPr lang="ru-RU" sz="28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63F593A-5A56-429E-8FCF-6C552AE5BDA9}"/>
              </a:ext>
            </a:extLst>
          </p:cNvPr>
          <p:cNvCxnSpPr/>
          <p:nvPr/>
        </p:nvCxnSpPr>
        <p:spPr>
          <a:xfrm>
            <a:off x="287346" y="1141121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227115-D4E5-4B56-83FE-1B50B3E931E3}"/>
              </a:ext>
            </a:extLst>
          </p:cNvPr>
          <p:cNvSpPr/>
          <p:nvPr/>
        </p:nvSpPr>
        <p:spPr>
          <a:xfrm>
            <a:off x="4536574" y="1067108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27DCC63-8AD5-44B5-9BE2-3E5A1A6966AD}"/>
              </a:ext>
            </a:extLst>
          </p:cNvPr>
          <p:cNvCxnSpPr/>
          <p:nvPr/>
        </p:nvCxnSpPr>
        <p:spPr>
          <a:xfrm>
            <a:off x="313468" y="6570208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2957F27-8828-401A-AC29-B1C920F1A176}"/>
              </a:ext>
            </a:extLst>
          </p:cNvPr>
          <p:cNvSpPr/>
          <p:nvPr/>
        </p:nvSpPr>
        <p:spPr>
          <a:xfrm>
            <a:off x="457139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0044D21-8C28-4AB3-9121-0649E38DB4A9}"/>
              </a:ext>
            </a:extLst>
          </p:cNvPr>
          <p:cNvSpPr/>
          <p:nvPr/>
        </p:nvSpPr>
        <p:spPr>
          <a:xfrm>
            <a:off x="8816281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40682" y="6459578"/>
            <a:ext cx="30164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55A11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B3D738-26CA-4398-AF20-3704E1304BC8}"/>
              </a:ext>
            </a:extLst>
          </p:cNvPr>
          <p:cNvSpPr txBox="1"/>
          <p:nvPr/>
        </p:nvSpPr>
        <p:spPr>
          <a:xfrm>
            <a:off x="313468" y="1204078"/>
            <a:ext cx="11563477" cy="564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материалы к своим урокам на неделю. Определить, какие уроки ведём в дистанционной форме, а какие в электронной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тех предметов, которые должны быть только в дистанционной форме).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используем формат телеуроков.</a:t>
            </a:r>
            <a:r>
              <a:rPr lang="ru-RU" sz="2000" b="1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55A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ТЕЛЕУРОК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УРОК В ДИСТАНЦИОННОЙ ФОРМЕ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УРОК В ЭЛЕКТОРОННОЙ ФОРМЕ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которые изучаются ТОЛЬКО в электронной форме, в расписание не включаются, но все электронные материалы учителя прикрепляют к каждому уроку!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уроков: 1-4 классы в 9.00, 5-11 классы в 10.00.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Позже будет сброшена ссылка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с расписанием. Каждый учитель должен будет прописать формы проведения урока на неделю. Каждый классный руководитель должен будет спланировать внеурочную деятельность с классом на неделю и внести её в расписание (классный час, консультация, виртуальная экскурсия, виртуальный спектакль, просмотр фильма и другая досуговая деятельность), указав время проведения.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3.Все материалы прикрепляем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через МЭШ ЭЖД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каждого учителя в ЭЖД будет подлежать мониторингу и анализу. </a:t>
            </a:r>
          </a:p>
          <a:p>
            <a:pPr algn="just"/>
            <a:endParaRPr lang="ru-RU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8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8C43F4-A12F-4EDE-B5B1-9BB2BFAF002C}"/>
              </a:ext>
            </a:extLst>
          </p:cNvPr>
          <p:cNvSpPr txBox="1"/>
          <p:nvPr/>
        </p:nvSpPr>
        <p:spPr>
          <a:xfrm>
            <a:off x="1693843" y="113126"/>
            <a:ext cx="8602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Подведём итоги. Что нам надо сделать для успешной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организации дальнейшего учебного процесса?</a:t>
            </a:r>
            <a:endParaRPr lang="ru-RU" sz="28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63F593A-5A56-429E-8FCF-6C552AE5BDA9}"/>
              </a:ext>
            </a:extLst>
          </p:cNvPr>
          <p:cNvCxnSpPr/>
          <p:nvPr/>
        </p:nvCxnSpPr>
        <p:spPr>
          <a:xfrm>
            <a:off x="287346" y="1141121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227115-D4E5-4B56-83FE-1B50B3E931E3}"/>
              </a:ext>
            </a:extLst>
          </p:cNvPr>
          <p:cNvSpPr/>
          <p:nvPr/>
        </p:nvSpPr>
        <p:spPr>
          <a:xfrm>
            <a:off x="4536574" y="1067108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27DCC63-8AD5-44B5-9BE2-3E5A1A6966AD}"/>
              </a:ext>
            </a:extLst>
          </p:cNvPr>
          <p:cNvCxnSpPr/>
          <p:nvPr/>
        </p:nvCxnSpPr>
        <p:spPr>
          <a:xfrm>
            <a:off x="313468" y="6570208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2957F27-8828-401A-AC29-B1C920F1A176}"/>
              </a:ext>
            </a:extLst>
          </p:cNvPr>
          <p:cNvSpPr/>
          <p:nvPr/>
        </p:nvSpPr>
        <p:spPr>
          <a:xfrm>
            <a:off x="457139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0044D21-8C28-4AB3-9121-0649E38DB4A9}"/>
              </a:ext>
            </a:extLst>
          </p:cNvPr>
          <p:cNvSpPr/>
          <p:nvPr/>
        </p:nvSpPr>
        <p:spPr>
          <a:xfrm>
            <a:off x="8816281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40682" y="6459578"/>
            <a:ext cx="30164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55A11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B3D738-26CA-4398-AF20-3704E1304BC8}"/>
              </a:ext>
            </a:extLst>
          </p:cNvPr>
          <p:cNvSpPr txBox="1"/>
          <p:nvPr/>
        </p:nvSpPr>
        <p:spPr>
          <a:xfrm>
            <a:off x="313468" y="1114594"/>
            <a:ext cx="11563477" cy="592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Обязательно все смотрим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ЭЖД МЭШ 4 и 6 апреля.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Также рекомендуем всем пройти курсы для учителей 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dpomos.ru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и реализация дистанционного обучения», шифр 03546- 19/20-Б-ДП.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Используем ресурсы по подготовке к олимпиадам для детей с повышенной мотивацией: сайт АПО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https://xn--80a2ac.xn--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p1ai/departments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ресурсы Центра педагогического мастерства </a:t>
            </a:r>
            <a:r>
              <a:rPr lang="en-US" dirty="0">
                <a:hlinkClick r:id="rId3"/>
              </a:rPr>
              <a:t>https://cpm.dogm.mos.ru/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Используем ресурсы МЦКО по прохождению диагностик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https://mcko.ru/diagnostic_requests/new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Используем ресурсы по подготовке к ОГЭ и ЕГЭ: </a:t>
            </a:r>
          </a:p>
          <a:p>
            <a:pPr lvl="0" algn="just"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https://myskills.ru/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«Мои достижения» Онлайн-сервис самопроверки  и самоподготовки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fipi.ru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— портал информационной поддержки мониторинга качества образования, здесь можно найти Федеральный открытый банк заданий, а также демоверсии заданий ЕГЭ по всем предметам</a:t>
            </a:r>
          </a:p>
          <a:p>
            <a:pPr lvl="0" algn="just" fontAlgn="base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reshuege.ru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образовательный портал для подготовки к ЕГЭ по 14 предметам! Онлайн тесты и подробное пояснение к задачам и вопросам</a:t>
            </a:r>
          </a:p>
          <a:p>
            <a:pPr lvl="0" algn="just" fontAlgn="base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reshuoge.ru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образовательный портал для подготовки к ГИА по 14 предметам! Онлайн тесты и подробное пояснение к задачам и вопросам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Учителя физической культуры готовят видео материалы для проведения утренней гимнастики и разминок между уроками. Длительность не более 15 минут!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 7 апреля работаем по расписанию в ЭЖД.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начинаем для 1-4 классов в 9.00, для 5-11 классов в 10.00. Информация по дальнейшей работе будет дана на общем совещании в понедельник.</a:t>
            </a:r>
          </a:p>
          <a:p>
            <a:pPr algn="just"/>
            <a:endParaRPr lang="ru-RU" i="1" dirty="0">
              <a:solidFill>
                <a:srgbClr val="EEECE1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91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FB7BE4A-914F-48D7-A5F6-78FAB514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9124FA5-D763-4D28-B2FC-C61BAC122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7299742"/>
              </p:ext>
            </p:extLst>
          </p:nvPr>
        </p:nvGraphicFramePr>
        <p:xfrm>
          <a:off x="325492" y="1268760"/>
          <a:ext cx="11539427" cy="547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0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9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5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7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4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2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>
                    <a:solidFill>
                      <a:srgbClr val="7D91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10.02.2020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16.02.2020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>
                    <a:solidFill>
                      <a:srgbClr val="7D91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876" marR="4876" marT="4876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27.03.2020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02.04.2020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>
                    <a:solidFill>
                      <a:srgbClr val="7D91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76" marR="4876" marT="487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173"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Пользователей (ученики</a:t>
                      </a:r>
                      <a:r>
                        <a:rPr lang="ru-RU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учителя)</a:t>
                      </a:r>
                      <a:endParaRPr lang="ru-RU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Пользователей (ученики</a:t>
                      </a:r>
                      <a:r>
                        <a:rPr lang="ru-RU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учителя)</a:t>
                      </a:r>
                      <a:endParaRPr lang="ru-RU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Приложения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53 154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567 782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228 613</a:t>
                      </a:r>
                    </a:p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+ 330 %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1 654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709</a:t>
                      </a:r>
                      <a:b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+ 191 %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Атомики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17 460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80 326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+ 872 %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+ 579</a:t>
                      </a:r>
                      <a:r>
                        <a:rPr lang="ru-RU" sz="20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Сценарии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32 208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297 698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+ 18 %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- 33 %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Тесты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6 189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21 501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+ 355 %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+ 771 %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ЭУП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3 192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7 607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5 436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+ 70 %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10 957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+ 44 %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4 446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+ 40</a:t>
                      </a:r>
                      <a:r>
                        <a:rPr lang="ru-RU" sz="20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34 229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+ 40 %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7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ДЗ (создано, учителей)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4 259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17 810</a:t>
                      </a:r>
                    </a:p>
                  </a:txBody>
                  <a:tcPr marL="4876" marR="4876" marT="487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+ 375 %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+ 748 %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AD804F-6496-4B61-9CDC-32EDF58A965D}"/>
              </a:ext>
            </a:extLst>
          </p:cNvPr>
          <p:cNvSpPr/>
          <p:nvPr/>
        </p:nvSpPr>
        <p:spPr>
          <a:xfrm>
            <a:off x="1558702" y="4462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нерабочей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28 марта – 5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апреля.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Москве.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E20DC22-EC4B-4DDA-96FF-38FE1B2A7BE8}"/>
              </a:ext>
            </a:extLst>
          </p:cNvPr>
          <p:cNvSpPr txBox="1">
            <a:spLocks/>
          </p:cNvSpPr>
          <p:nvPr/>
        </p:nvSpPr>
        <p:spPr>
          <a:xfrm>
            <a:off x="9151772" y="82228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BBA8FC-3A6C-495D-94D6-E0AEF9F1D016}" type="slidenum"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04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D642C95-6891-4D43-A7EC-F7130E4FA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4000"/>
          </a:blip>
          <a:stretch>
            <a:fillRect/>
          </a:stretch>
        </p:blipFill>
        <p:spPr>
          <a:xfrm>
            <a:off x="2076719" y="1169047"/>
            <a:ext cx="10113694" cy="5688953"/>
          </a:xfrm>
          <a:prstGeom prst="rect">
            <a:avLst/>
          </a:prstGeom>
          <a:effectLst>
            <a:reflection endPos="65000" dist="50800" dir="5400000" sy="-100000" algn="bl" rotWithShape="0"/>
            <a:softEdge rad="12700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AD804F-6496-4B61-9CDC-32EDF58A965D}"/>
              </a:ext>
            </a:extLst>
          </p:cNvPr>
          <p:cNvSpPr/>
          <p:nvPr/>
        </p:nvSpPr>
        <p:spPr>
          <a:xfrm>
            <a:off x="1630710" y="17681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6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E20DC22-EC4B-4DDA-96FF-38FE1B2A7BE8}"/>
              </a:ext>
            </a:extLst>
          </p:cNvPr>
          <p:cNvSpPr txBox="1">
            <a:spLocks/>
          </p:cNvSpPr>
          <p:nvPr/>
        </p:nvSpPr>
        <p:spPr>
          <a:xfrm>
            <a:off x="9151772" y="82228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BBA8FC-3A6C-495D-94D6-E0AEF9F1D016}" type="slidenum"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6821C7-EAC1-4341-B9CE-FBF3CD2C82A1}"/>
              </a:ext>
            </a:extLst>
          </p:cNvPr>
          <p:cNvSpPr txBox="1"/>
          <p:nvPr/>
        </p:nvSpPr>
        <p:spPr>
          <a:xfrm>
            <a:off x="4973501" y="3887161"/>
            <a:ext cx="7197140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ВЗАИМОДЕЙСТВИЯ УЧИТЕЛЯ И КЛАССНОГО РУКОВОДИТЕЛЯ С УЧЕНИКАМИ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4CD4C9-4ED0-4C1C-A7A9-D4F792434694}"/>
              </a:ext>
            </a:extLst>
          </p:cNvPr>
          <p:cNvSpPr txBox="1"/>
          <p:nvPr/>
        </p:nvSpPr>
        <p:spPr>
          <a:xfrm>
            <a:off x="417379" y="1476872"/>
            <a:ext cx="369324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4835A4-25DD-4564-869A-816730200F17}"/>
              </a:ext>
            </a:extLst>
          </p:cNvPr>
          <p:cNvSpPr txBox="1"/>
          <p:nvPr/>
        </p:nvSpPr>
        <p:spPr>
          <a:xfrm>
            <a:off x="454325" y="2366527"/>
            <a:ext cx="375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по расписанию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поддержка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B105F-38CB-4091-852D-FE4630BFBA2F}"/>
              </a:ext>
            </a:extLst>
          </p:cNvPr>
          <p:cNvSpPr txBox="1"/>
          <p:nvPr/>
        </p:nvSpPr>
        <p:spPr>
          <a:xfrm>
            <a:off x="4973501" y="2899237"/>
            <a:ext cx="719714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ВСЁ РАСПИСАНИЕ И ОБЩЕНИЕ ЧЕРЕЗ ЭЖД</a:t>
            </a:r>
          </a:p>
        </p:txBody>
      </p:sp>
      <p:pic>
        <p:nvPicPr>
          <p:cNvPr id="4" name="Рисунок 3" descr="Галочка">
            <a:extLst>
              <a:ext uri="{FF2B5EF4-FFF2-40B4-BE49-F238E27FC236}">
                <a16:creationId xmlns:a16="http://schemas.microsoft.com/office/drawing/2014/main" xmlns="" id="{8A2AE5BF-1179-4C7D-854A-72BDC9E69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55046" y="2519344"/>
            <a:ext cx="755542" cy="755542"/>
          </a:xfrm>
          <a:prstGeom prst="rect">
            <a:avLst/>
          </a:prstGeom>
        </p:spPr>
      </p:pic>
      <p:pic>
        <p:nvPicPr>
          <p:cNvPr id="16" name="Рисунок 15" descr="Галочка">
            <a:extLst>
              <a:ext uri="{FF2B5EF4-FFF2-40B4-BE49-F238E27FC236}">
                <a16:creationId xmlns:a16="http://schemas.microsoft.com/office/drawing/2014/main" xmlns="" id="{58A5F962-4964-45F2-A7E7-730C00FB5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40438" y="3543488"/>
            <a:ext cx="755542" cy="7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6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AD804F-6496-4B61-9CDC-32EDF58A965D}"/>
              </a:ext>
            </a:extLst>
          </p:cNvPr>
          <p:cNvSpPr/>
          <p:nvPr/>
        </p:nvSpPr>
        <p:spPr>
          <a:xfrm>
            <a:off x="1558702" y="235679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образовательной технологии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E20DC22-EC4B-4DDA-96FF-38FE1B2A7BE8}"/>
              </a:ext>
            </a:extLst>
          </p:cNvPr>
          <p:cNvSpPr txBox="1">
            <a:spLocks/>
          </p:cNvSpPr>
          <p:nvPr/>
        </p:nvSpPr>
        <p:spPr>
          <a:xfrm>
            <a:off x="9151772" y="82228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BBA8FC-3A6C-495D-94D6-E0AEF9F1D016}" type="slidenum"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34A251-50A9-4975-886C-9038B12BD499}"/>
              </a:ext>
            </a:extLst>
          </p:cNvPr>
          <p:cNvSpPr txBox="1"/>
          <p:nvPr/>
        </p:nvSpPr>
        <p:spPr>
          <a:xfrm>
            <a:off x="635604" y="1338734"/>
            <a:ext cx="5675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уроков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растянуты во времени, их не должно быть чрезмерно много)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уроков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B928E9-1D3C-4006-B041-A55B49F2CC2C}"/>
              </a:ext>
            </a:extLst>
          </p:cNvPr>
          <p:cNvSpPr txBox="1"/>
          <p:nvPr/>
        </p:nvSpPr>
        <p:spPr>
          <a:xfrm>
            <a:off x="635605" y="3811106"/>
            <a:ext cx="5675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уроков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(объяснение учителя, интерактивные задания, самостоятельное изучение)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уроков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(корректируется с учетом продолжительности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урока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9FF9D3-321A-48DD-B20E-2F0CAFD8A6BE}"/>
              </a:ext>
            </a:extLst>
          </p:cNvPr>
          <p:cNvSpPr txBox="1"/>
          <p:nvPr/>
        </p:nvSpPr>
        <p:spPr>
          <a:xfrm>
            <a:off x="6739618" y="1340958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учителя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классного руководителя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(поддержка связи с учениками в течение дня в режиме онлайн)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ученика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в занятиях и своевременное выполнение заданий)</a:t>
            </a:r>
          </a:p>
        </p:txBody>
      </p:sp>
    </p:spTree>
    <p:extLst>
      <p:ext uri="{BB962C8B-B14F-4D97-AF65-F5344CB8AC3E}">
        <p14:creationId xmlns:p14="http://schemas.microsoft.com/office/powerpoint/2010/main" xmlns="" val="26151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AD804F-6496-4B61-9CDC-32EDF58A965D}"/>
              </a:ext>
            </a:extLst>
          </p:cNvPr>
          <p:cNvSpPr/>
          <p:nvPr/>
        </p:nvSpPr>
        <p:spPr>
          <a:xfrm>
            <a:off x="1558702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построению расписания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E20DC22-EC4B-4DDA-96FF-38FE1B2A7BE8}"/>
              </a:ext>
            </a:extLst>
          </p:cNvPr>
          <p:cNvSpPr txBox="1">
            <a:spLocks/>
          </p:cNvSpPr>
          <p:nvPr/>
        </p:nvSpPr>
        <p:spPr>
          <a:xfrm>
            <a:off x="9151772" y="82228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BBA8FC-3A6C-495D-94D6-E0AEF9F1D016}" type="slidenum"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01817F4D-EA7E-4148-85F2-F44926641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3821083"/>
              </p:ext>
            </p:extLst>
          </p:nvPr>
        </p:nvGraphicFramePr>
        <p:xfrm>
          <a:off x="208689" y="1187410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CD76DA-BB85-4228-9261-288AFF48373B}"/>
              </a:ext>
            </a:extLst>
          </p:cNvPr>
          <p:cNvSpPr txBox="1"/>
          <p:nvPr/>
        </p:nvSpPr>
        <p:spPr>
          <a:xfrm>
            <a:off x="8715872" y="3117376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Логичное и взвешенное назначение домашнего задания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BCE01CE-00E6-4E8F-93DD-89F7C04056C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07574" y="5553386"/>
            <a:ext cx="1952658" cy="13017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7DD4A88-027B-426F-A1EC-5D9AC15793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7951" b="26900"/>
          <a:stretch/>
        </p:blipFill>
        <p:spPr>
          <a:xfrm>
            <a:off x="8733490" y="1796782"/>
            <a:ext cx="2924944" cy="132059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4053DC-6F80-4FE4-A4B2-008D0D48A311}"/>
              </a:ext>
            </a:extLst>
          </p:cNvPr>
          <p:cNvSpPr txBox="1"/>
          <p:nvPr/>
        </p:nvSpPr>
        <p:spPr>
          <a:xfrm>
            <a:off x="8752440" y="427430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чеканить мяч в квартире по физкультуре</a:t>
            </a:r>
          </a:p>
        </p:txBody>
      </p:sp>
      <p:pic>
        <p:nvPicPr>
          <p:cNvPr id="16" name="Рисунок 15" descr="Закрыть">
            <a:extLst>
              <a:ext uri="{FF2B5EF4-FFF2-40B4-BE49-F238E27FC236}">
                <a16:creationId xmlns:a16="http://schemas.microsoft.com/office/drawing/2014/main" xmlns="" id="{F1872967-FE0B-43C5-8B30-B6A0FFE536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65092" y="4247188"/>
            <a:ext cx="386680" cy="386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F83538-D1D2-44AC-9569-211F953FB04B}"/>
              </a:ext>
            </a:extLst>
          </p:cNvPr>
          <p:cNvSpPr txBox="1"/>
          <p:nvPr/>
        </p:nvSpPr>
        <p:spPr>
          <a:xfrm>
            <a:off x="9058102" y="4858935"/>
            <a:ext cx="303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бабушке делать 3 часа поделку по технологии</a:t>
            </a:r>
          </a:p>
        </p:txBody>
      </p:sp>
      <p:pic>
        <p:nvPicPr>
          <p:cNvPr id="18" name="Рисунок 17" descr="Закрыть">
            <a:extLst>
              <a:ext uri="{FF2B5EF4-FFF2-40B4-BE49-F238E27FC236}">
                <a16:creationId xmlns:a16="http://schemas.microsoft.com/office/drawing/2014/main" xmlns="" id="{143DFDBA-F9FB-401F-A538-8E2702E2D3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78500" y="4872585"/>
            <a:ext cx="386680" cy="3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04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5A389E-7B38-4283-8D2B-FC141D68E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4000"/>
          </a:blip>
          <a:srcRect b="7782"/>
          <a:stretch/>
        </p:blipFill>
        <p:spPr>
          <a:xfrm>
            <a:off x="0" y="1125106"/>
            <a:ext cx="12190413" cy="5711095"/>
          </a:xfrm>
          <a:prstGeom prst="rect">
            <a:avLst/>
          </a:prstGeom>
        </p:spPr>
      </p:pic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E20DC22-EC4B-4DDA-96FF-38FE1B2A7BE8}"/>
              </a:ext>
            </a:extLst>
          </p:cNvPr>
          <p:cNvSpPr txBox="1">
            <a:spLocks/>
          </p:cNvSpPr>
          <p:nvPr/>
        </p:nvSpPr>
        <p:spPr>
          <a:xfrm>
            <a:off x="9151772" y="82228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BBA8FC-3A6C-495D-94D6-E0AEF9F1D016}" type="slidenum"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2CD7EF-48F1-435D-819A-FF6CBA97C991}"/>
              </a:ext>
            </a:extLst>
          </p:cNvPr>
          <p:cNvSpPr txBox="1"/>
          <p:nvPr/>
        </p:nvSpPr>
        <p:spPr>
          <a:xfrm>
            <a:off x="1054646" y="1486932"/>
            <a:ext cx="54726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УЧЕБНОГО ДНЯ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C29A4A15-CE55-41D9-9642-38ABF86CA95D}"/>
              </a:ext>
            </a:extLst>
          </p:cNvPr>
          <p:cNvGraphicFramePr/>
          <p:nvPr/>
        </p:nvGraphicFramePr>
        <p:xfrm>
          <a:off x="-201117" y="2420888"/>
          <a:ext cx="10760819" cy="364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EE5F470-51CB-406C-BBF3-BA937907BAB6}"/>
              </a:ext>
            </a:extLst>
          </p:cNvPr>
          <p:cNvSpPr/>
          <p:nvPr/>
        </p:nvSpPr>
        <p:spPr>
          <a:xfrm>
            <a:off x="1558702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режиму дня</a:t>
            </a:r>
          </a:p>
        </p:txBody>
      </p:sp>
    </p:spTree>
    <p:extLst>
      <p:ext uri="{BB962C8B-B14F-4D97-AF65-F5344CB8AC3E}">
        <p14:creationId xmlns:p14="http://schemas.microsoft.com/office/powerpoint/2010/main" xmlns="" val="36665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AD804F-6496-4B61-9CDC-32EDF58A965D}"/>
              </a:ext>
            </a:extLst>
          </p:cNvPr>
          <p:cNvSpPr/>
          <p:nvPr/>
        </p:nvSpPr>
        <p:spPr>
          <a:xfrm>
            <a:off x="1558702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подходы к структуре урока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E20DC22-EC4B-4DDA-96FF-38FE1B2A7BE8}"/>
              </a:ext>
            </a:extLst>
          </p:cNvPr>
          <p:cNvSpPr txBox="1">
            <a:spLocks/>
          </p:cNvSpPr>
          <p:nvPr/>
        </p:nvSpPr>
        <p:spPr>
          <a:xfrm>
            <a:off x="9151772" y="82228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BBA8FC-3A6C-495D-94D6-E0AEF9F1D016}" type="slidenum"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20C6AC5D-A44C-4C07-A70D-D0DDF9C75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5371478"/>
              </p:ext>
            </p:extLst>
          </p:nvPr>
        </p:nvGraphicFramePr>
        <p:xfrm>
          <a:off x="334566" y="1151688"/>
          <a:ext cx="11305256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1997125378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xmlns="" val="388762554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3350086983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416522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4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35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40 минут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(блок по 2 урока)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505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сдвоенные 6 уроков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38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Перерывы*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7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и вариативность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Объяснение учителем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учебником/ тетрадью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минут</a:t>
                      </a: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задания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</a:t>
                      </a: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Объяснение учителем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учебником/тетрадью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минут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задания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Задания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Объяснение учителем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</a:t>
                      </a: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учебником/тетрадью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задания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ctr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комментариями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33231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4A063D-90F5-4A1E-B2AE-B619DBAB2B31}"/>
              </a:ext>
            </a:extLst>
          </p:cNvPr>
          <p:cNvSpPr txBox="1"/>
          <p:nvPr/>
        </p:nvSpPr>
        <p:spPr>
          <a:xfrm>
            <a:off x="334566" y="648866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Обратите внимание учащихся на гимнастику для тела и глаз</a:t>
            </a:r>
          </a:p>
        </p:txBody>
      </p:sp>
    </p:spTree>
    <p:extLst>
      <p:ext uri="{BB962C8B-B14F-4D97-AF65-F5344CB8AC3E}">
        <p14:creationId xmlns:p14="http://schemas.microsoft.com/office/powerpoint/2010/main" xmlns="" val="285532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AD804F-6496-4B61-9CDC-32EDF58A965D}"/>
              </a:ext>
            </a:extLst>
          </p:cNvPr>
          <p:cNvSpPr/>
          <p:nvPr/>
        </p:nvSpPr>
        <p:spPr>
          <a:xfrm>
            <a:off x="1523661" y="18429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поддержка школ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E20DC22-EC4B-4DDA-96FF-38FE1B2A7BE8}"/>
              </a:ext>
            </a:extLst>
          </p:cNvPr>
          <p:cNvSpPr txBox="1">
            <a:spLocks/>
          </p:cNvSpPr>
          <p:nvPr/>
        </p:nvSpPr>
        <p:spPr>
          <a:xfrm>
            <a:off x="9151772" y="82228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BBA8FC-3A6C-495D-94D6-E0AEF9F1D016}" type="slidenum">
              <a:rPr lang="ru-RU" sz="1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DFB12B-C462-4D02-80E4-65AA73C47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5" b="218"/>
          <a:stretch/>
        </p:blipFill>
        <p:spPr>
          <a:xfrm>
            <a:off x="459295" y="2439536"/>
            <a:ext cx="2856695" cy="3708934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883F3B93-035A-4642-9B5A-30034BF70DBF}"/>
              </a:ext>
            </a:extLst>
          </p:cNvPr>
          <p:cNvSpPr txBox="1"/>
          <p:nvPr/>
        </p:nvSpPr>
        <p:spPr>
          <a:xfrm>
            <a:off x="-93554" y="1036742"/>
            <a:ext cx="3974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создан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интеграции ресурсов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размещены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 инструкции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их использованию: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distance.mosedu.ru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2186487B-F853-4C45-8B4A-E86A03A8B478}"/>
              </a:ext>
            </a:extLst>
          </p:cNvPr>
          <p:cNvSpPr txBox="1"/>
          <p:nvPr/>
        </p:nvSpPr>
        <p:spPr>
          <a:xfrm>
            <a:off x="3849753" y="1581439"/>
            <a:ext cx="4253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электронная школа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образовательный телеканал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самопроверки  и самоподготовки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достижения»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Онлайн-школа Центра педагогического мастерства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тех, кто стремится на олимпиадные уровни)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от Ассоциации победителей олимпиад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видеоуроков Городского методического центра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73900378-0431-4924-BD46-104D21A3C22C}"/>
              </a:ext>
            </a:extLst>
          </p:cNvPr>
          <p:cNvSpPr txBox="1"/>
          <p:nvPr/>
        </p:nvSpPr>
        <p:spPr>
          <a:xfrm>
            <a:off x="4343424" y="1048085"/>
            <a:ext cx="34658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СИСТЕМЫ ДОНМ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70FBDB-AED0-4D91-A3EC-C2988292F30E}"/>
              </a:ext>
            </a:extLst>
          </p:cNvPr>
          <p:cNvSpPr/>
          <p:nvPr/>
        </p:nvSpPr>
        <p:spPr>
          <a:xfrm>
            <a:off x="4273176" y="6246504"/>
            <a:ext cx="8478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круглосуточная горячая линия ДОНМ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(495) 276-04-20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xmlns="" id="{AD6B036D-E15A-449A-BBF7-9F4BE0CEC204}"/>
              </a:ext>
            </a:extLst>
          </p:cNvPr>
          <p:cNvSpPr txBox="1"/>
          <p:nvPr/>
        </p:nvSpPr>
        <p:spPr>
          <a:xfrm>
            <a:off x="8551473" y="1681370"/>
            <a:ext cx="37940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Яндекс.Учебник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 Просвещения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Mail.ru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Кодвардс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SkyEng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Летово.Онлайн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Сказать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Коалиция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24A1F667-C70C-4F90-B89E-A261771BE3EC}"/>
              </a:ext>
            </a:extLst>
          </p:cNvPr>
          <p:cNvSpPr txBox="1"/>
          <p:nvPr/>
        </p:nvSpPr>
        <p:spPr>
          <a:xfrm>
            <a:off x="8796403" y="1075029"/>
            <a:ext cx="28581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>
                <a:latin typeface="Candara" panose="020E05020303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ПАРТНЕРОВ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3FAB97A-F5B0-4D1F-8CD2-AB9EF8C0999B}"/>
              </a:ext>
            </a:extLst>
          </p:cNvPr>
          <p:cNvSpPr/>
          <p:nvPr/>
        </p:nvSpPr>
        <p:spPr>
          <a:xfrm>
            <a:off x="4273176" y="5490658"/>
            <a:ext cx="320936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создания групповых видеочатов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7C86060-51E6-4DD7-A2D7-6BAF5D518DBA}"/>
              </a:ext>
            </a:extLst>
          </p:cNvPr>
          <p:cNvSpPr/>
          <p:nvPr/>
        </p:nvSpPr>
        <p:spPr>
          <a:xfrm>
            <a:off x="7482541" y="5491555"/>
            <a:ext cx="46437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TrueConf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VideoMost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7FD80D2-0C6B-44B1-B4AF-619CAFFF464E}"/>
              </a:ext>
            </a:extLst>
          </p:cNvPr>
          <p:cNvSpPr/>
          <p:nvPr/>
        </p:nvSpPr>
        <p:spPr>
          <a:xfrm>
            <a:off x="450928" y="6148470"/>
            <a:ext cx="2838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194 418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уникальных посетителей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9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8C43F4-A12F-4EDE-B5B1-9BB2BFAF002C}"/>
              </a:ext>
            </a:extLst>
          </p:cNvPr>
          <p:cNvSpPr txBox="1"/>
          <p:nvPr/>
        </p:nvSpPr>
        <p:spPr>
          <a:xfrm>
            <a:off x="3667268" y="337936"/>
            <a:ext cx="4655605" cy="52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ШКОЛА ПОМОГАЕТ СЕМЬЯМ</a:t>
            </a:r>
            <a:endParaRPr lang="ru-RU" sz="28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63F593A-5A56-429E-8FCF-6C552AE5BDA9}"/>
              </a:ext>
            </a:extLst>
          </p:cNvPr>
          <p:cNvCxnSpPr/>
          <p:nvPr/>
        </p:nvCxnSpPr>
        <p:spPr>
          <a:xfrm>
            <a:off x="287346" y="1141121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227115-D4E5-4B56-83FE-1B50B3E931E3}"/>
              </a:ext>
            </a:extLst>
          </p:cNvPr>
          <p:cNvSpPr/>
          <p:nvPr/>
        </p:nvSpPr>
        <p:spPr>
          <a:xfrm>
            <a:off x="4536574" y="1067108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27DCC63-8AD5-44B5-9BE2-3E5A1A6966AD}"/>
              </a:ext>
            </a:extLst>
          </p:cNvPr>
          <p:cNvCxnSpPr/>
          <p:nvPr/>
        </p:nvCxnSpPr>
        <p:spPr>
          <a:xfrm>
            <a:off x="313468" y="6570208"/>
            <a:ext cx="1156347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2957F27-8828-401A-AC29-B1C920F1A176}"/>
              </a:ext>
            </a:extLst>
          </p:cNvPr>
          <p:cNvSpPr/>
          <p:nvPr/>
        </p:nvSpPr>
        <p:spPr>
          <a:xfrm>
            <a:off x="457139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0044D21-8C28-4AB3-9121-0649E38DB4A9}"/>
              </a:ext>
            </a:extLst>
          </p:cNvPr>
          <p:cNvSpPr/>
          <p:nvPr/>
        </p:nvSpPr>
        <p:spPr>
          <a:xfrm>
            <a:off x="8816281" y="6496195"/>
            <a:ext cx="2916992" cy="148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EBA625-A975-47C4-84D1-EDC7A416A14E}"/>
              </a:ext>
            </a:extLst>
          </p:cNvPr>
          <p:cNvSpPr txBox="1"/>
          <p:nvPr/>
        </p:nvSpPr>
        <p:spPr>
          <a:xfrm>
            <a:off x="661767" y="1944306"/>
            <a:ext cx="11284838" cy="403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6" indent="-342866">
              <a:spcAft>
                <a:spcPts val="1800"/>
              </a:spcAft>
              <a:buAutoNum type="arabicPeriod"/>
            </a:pPr>
            <a:r>
              <a:rPr lang="ru-RU" sz="2800" dirty="0"/>
              <a:t>Соблюдение </a:t>
            </a:r>
            <a:r>
              <a:rPr lang="ru-RU" sz="2800" b="1" dirty="0">
                <a:solidFill>
                  <a:srgbClr val="C55A11"/>
                </a:solidFill>
              </a:rPr>
              <a:t>режима</a:t>
            </a:r>
            <a:r>
              <a:rPr lang="ru-RU" sz="2800" dirty="0"/>
              <a:t> дня и </a:t>
            </a:r>
            <a:r>
              <a:rPr lang="ru-RU" sz="2800" b="1" dirty="0">
                <a:solidFill>
                  <a:srgbClr val="C55A11"/>
                </a:solidFill>
              </a:rPr>
              <a:t>ритма</a:t>
            </a:r>
            <a:r>
              <a:rPr lang="ru-RU" sz="2800" dirty="0"/>
              <a:t> занятий.</a:t>
            </a:r>
          </a:p>
          <a:p>
            <a:pPr marL="342866" indent="-342866">
              <a:spcAft>
                <a:spcPts val="1800"/>
              </a:spcAft>
              <a:buAutoNum type="arabicPeriod"/>
            </a:pPr>
            <a:r>
              <a:rPr lang="ru-RU" sz="2800" dirty="0"/>
              <a:t>Постоянная </a:t>
            </a:r>
            <a:r>
              <a:rPr lang="ru-RU" sz="2800" b="1" dirty="0">
                <a:solidFill>
                  <a:srgbClr val="C55A11"/>
                </a:solidFill>
              </a:rPr>
              <a:t>актуализация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C55A11"/>
                </a:solidFill>
              </a:rPr>
              <a:t>навыков учебы</a:t>
            </a:r>
            <a:r>
              <a:rPr lang="ru-RU" sz="2800" dirty="0"/>
              <a:t> – изучение нового, повторение, объяснение, решение задач…</a:t>
            </a:r>
          </a:p>
          <a:p>
            <a:pPr marL="342866" indent="-342866">
              <a:spcAft>
                <a:spcPts val="1800"/>
              </a:spcAft>
              <a:buAutoNum type="arabicPeriod"/>
            </a:pPr>
            <a:r>
              <a:rPr lang="ru-RU" sz="2800" dirty="0"/>
              <a:t>Возвращение к </a:t>
            </a:r>
            <a:r>
              <a:rPr lang="ru-RU" sz="2800" b="1" dirty="0">
                <a:solidFill>
                  <a:srgbClr val="C55A11"/>
                </a:solidFill>
              </a:rPr>
              <a:t>ранее изученному </a:t>
            </a:r>
            <a:r>
              <a:rPr lang="ru-RU" sz="2800" dirty="0"/>
              <a:t>материалу.</a:t>
            </a:r>
          </a:p>
          <a:p>
            <a:pPr marL="342866" indent="-342866">
              <a:spcAft>
                <a:spcPts val="1800"/>
              </a:spcAft>
              <a:buAutoNum type="arabicPeriod"/>
            </a:pPr>
            <a:r>
              <a:rPr lang="ru-RU" sz="2800" dirty="0"/>
              <a:t>Помощь родителям с </a:t>
            </a:r>
            <a:r>
              <a:rPr lang="ru-RU" sz="2800" b="1" dirty="0">
                <a:solidFill>
                  <a:srgbClr val="C55A11"/>
                </a:solidFill>
              </a:rPr>
              <a:t>полезной</a:t>
            </a:r>
            <a:r>
              <a:rPr lang="ru-RU" sz="2800" dirty="0"/>
              <a:t> и </a:t>
            </a:r>
            <a:r>
              <a:rPr lang="ru-RU" sz="2800" b="1" dirty="0">
                <a:solidFill>
                  <a:srgbClr val="C55A11"/>
                </a:solidFill>
              </a:rPr>
              <a:t>продуктивной занятостью </a:t>
            </a:r>
            <a:r>
              <a:rPr lang="ru-RU" sz="2800" dirty="0"/>
              <a:t>ребенка.</a:t>
            </a:r>
          </a:p>
          <a:p>
            <a:pPr marL="342866" indent="-342866">
              <a:spcAft>
                <a:spcPts val="1800"/>
              </a:spcAft>
              <a:buAutoNum type="arabicPeriod"/>
            </a:pPr>
            <a:r>
              <a:rPr lang="ru-RU" sz="2800" dirty="0"/>
              <a:t>Организация </a:t>
            </a:r>
            <a:r>
              <a:rPr lang="ru-RU" sz="2800" b="1" dirty="0">
                <a:solidFill>
                  <a:srgbClr val="C55A11"/>
                </a:solidFill>
              </a:rPr>
              <a:t>конструктивного взаимодействия </a:t>
            </a:r>
            <a:r>
              <a:rPr lang="ru-RU" sz="2800" dirty="0"/>
              <a:t>детей между собой</a:t>
            </a:r>
            <a:br>
              <a:rPr lang="ru-RU" sz="2800" dirty="0"/>
            </a:br>
            <a:r>
              <a:rPr lang="ru-RU" sz="2800" dirty="0"/>
              <a:t>и с учителями, классными руководителями.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768D76-622F-47BA-9794-EB3F5834627D}"/>
              </a:ext>
            </a:extLst>
          </p:cNvPr>
          <p:cNvSpPr txBox="1"/>
          <p:nvPr/>
        </p:nvSpPr>
        <p:spPr>
          <a:xfrm>
            <a:off x="661766" y="1281138"/>
            <a:ext cx="1462326" cy="52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ВАЖНО: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40682" y="6459578"/>
            <a:ext cx="30164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55A11"/>
                </a:solidFill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7590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1299</Words>
  <Application>Microsoft Office PowerPoint</Application>
  <PresentationFormat>Произвольный</PresentationFormat>
  <Paragraphs>442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капранова</cp:lastModifiedBy>
  <cp:revision>282</cp:revision>
  <cp:lastPrinted>2020-02-12T09:35:56Z</cp:lastPrinted>
  <dcterms:created xsi:type="dcterms:W3CDTF">2018-09-13T11:02:01Z</dcterms:created>
  <dcterms:modified xsi:type="dcterms:W3CDTF">2020-10-08T17:10:25Z</dcterms:modified>
</cp:coreProperties>
</file>