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  <p:sldMasterId id="2147484165" r:id="rId2"/>
    <p:sldMasterId id="2147484180" r:id="rId3"/>
    <p:sldMasterId id="2147484192" r:id="rId4"/>
    <p:sldMasterId id="2147484216" r:id="rId5"/>
    <p:sldMasterId id="2147484229" r:id="rId6"/>
  </p:sldMasterIdLst>
  <p:notesMasterIdLst>
    <p:notesMasterId r:id="rId38"/>
  </p:notesMasterIdLst>
  <p:sldIdLst>
    <p:sldId id="256" r:id="rId7"/>
    <p:sldId id="308" r:id="rId8"/>
    <p:sldId id="342" r:id="rId9"/>
    <p:sldId id="351" r:id="rId10"/>
    <p:sldId id="310" r:id="rId11"/>
    <p:sldId id="360" r:id="rId12"/>
    <p:sldId id="349" r:id="rId13"/>
    <p:sldId id="352" r:id="rId14"/>
    <p:sldId id="257" r:id="rId15"/>
    <p:sldId id="318" r:id="rId16"/>
    <p:sldId id="259" r:id="rId17"/>
    <p:sldId id="261" r:id="rId18"/>
    <p:sldId id="288" r:id="rId19"/>
    <p:sldId id="262" r:id="rId20"/>
    <p:sldId id="293" r:id="rId21"/>
    <p:sldId id="354" r:id="rId22"/>
    <p:sldId id="356" r:id="rId23"/>
    <p:sldId id="263" r:id="rId24"/>
    <p:sldId id="343" r:id="rId25"/>
    <p:sldId id="341" r:id="rId26"/>
    <p:sldId id="339" r:id="rId27"/>
    <p:sldId id="265" r:id="rId28"/>
    <p:sldId id="324" r:id="rId29"/>
    <p:sldId id="332" r:id="rId30"/>
    <p:sldId id="328" r:id="rId31"/>
    <p:sldId id="326" r:id="rId32"/>
    <p:sldId id="330" r:id="rId33"/>
    <p:sldId id="322" r:id="rId34"/>
    <p:sldId id="266" r:id="rId35"/>
    <p:sldId id="307" r:id="rId36"/>
    <p:sldId id="28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6" autoAdjust="0"/>
    <p:restoredTop sz="98901" autoAdjust="0"/>
  </p:normalViewPr>
  <p:slideViewPr>
    <p:cSldViewPr>
      <p:cViewPr varScale="1">
        <p:scale>
          <a:sx n="17" d="100"/>
          <a:sy n="17" d="100"/>
        </p:scale>
        <p:origin x="-71" y="-13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2CE32A-CA41-4FE4-B079-18F2A5A3E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F94A4-76B9-489F-8D66-3B016475D0ED}" type="slidenum">
              <a:rPr lang="ru-RU" smtClean="0">
                <a:latin typeface="Arial" pitchFamily="34" charset="0"/>
              </a:rPr>
              <a:pPr>
                <a:defRPr/>
              </a:pPr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0389D-713B-412D-90E2-3787C890030B}" type="slidenum">
              <a:rPr lang="ru-RU" smtClean="0">
                <a:latin typeface="Arial" pitchFamily="34" charset="0"/>
              </a:rPr>
              <a:pPr>
                <a:defRPr/>
              </a:pPr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mtClean="0">
                <a:latin typeface="Arial" pitchFamily="34" charset="0"/>
              </a:rPr>
              <a:t>*умение регулировать свои действия и свое поведение, умение восприниматьучебную задачу, внимательно, не перебивая слушать старшего, не вмешиваться в разговор старших; 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pitchFamily="34" charset="0"/>
              </a:rPr>
              <a:t>*принимать точку зрения другого, умение взглянуть на себя со стороны, умение выслушивать одноклассников, адекватно реагировать на неудачу других;</a:t>
            </a:r>
          </a:p>
          <a:p>
            <a:pPr eaLnBrk="1" hangingPunct="1">
              <a:buFontTx/>
              <a:buChar char="•"/>
            </a:pPr>
            <a:r>
              <a:rPr lang="ru-RU" smtClean="0">
                <a:latin typeface="Arial" pitchFamily="34" charset="0"/>
              </a:rPr>
              <a:t>* Помощь от родителей должна быть  в форме совета, а не в виде приказа, навязывания своего мнения.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29873-F109-4D2E-B733-71A5A8217210}" type="slidenum">
              <a:rPr lang="ru-RU" smtClean="0">
                <a:latin typeface="Arial" pitchFamily="34" charset="0"/>
              </a:rPr>
              <a:pPr>
                <a:defRPr/>
              </a:pPr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AB991-9F95-4FF7-9F95-79C92547C99C}" type="slidenum">
              <a:rPr lang="ru-RU" smtClean="0">
                <a:latin typeface="Arial" pitchFamily="34" charset="0"/>
              </a:rPr>
              <a:pPr>
                <a:defRPr/>
              </a:pPr>
              <a:t>31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6551-72DE-4A36-BAE0-701857BD9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61FD-9696-484B-A715-B68B92B8E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2E3A-146F-490A-A269-D944557BF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52450"/>
          </a:xfrm>
        </p:spPr>
        <p:txBody>
          <a:bodyPr/>
          <a:lstStyle>
            <a:lvl1pPr algn="ctr">
              <a:defRPr sz="480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A3667F40-95C7-40E6-AB82-0EA4250EA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B7DA-CD71-43D2-9FF7-18496FC78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25"/>
            <a:ext cx="7772400" cy="1362075"/>
          </a:xfrm>
        </p:spPr>
        <p:txBody>
          <a:bodyPr anchor="t"/>
          <a:lstStyle>
            <a:lvl1pPr algn="ctr">
              <a:defRPr lang="en-US" sz="4800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7D24-0ADC-4C54-B890-75B6E571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41A1-EE38-454A-8A4E-A738B619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347A-8AFF-47FF-B5F2-BB9FE779D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4D25-4CDA-4C1E-BAD7-B3975165A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5D20-4BB7-4CAF-B22D-EC4371ADF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B181-B92E-4775-846C-B176A1153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019859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8494713" y="6365875"/>
            <a:ext cx="649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8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B650-182D-462B-B136-8277CE88C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91C0-C31A-4B02-A374-FEF1B0878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17FE-70EB-477C-91CB-586A9148A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7DBA-0C77-4ED4-A5F3-83474691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3F31-EF1E-4750-943B-6FB243A01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121E-E62B-4FF8-8963-EBF09D9FE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1723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93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1305AF6-FCF7-4D6E-974C-0ABF9EEE5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5CE3-986A-4E20-8121-9F5B0E2B629C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4ACF-6057-4AEC-AEB4-C65F234F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572008"/>
            <a:ext cx="7135835" cy="1196967"/>
          </a:xfrm>
        </p:spPr>
        <p:txBody>
          <a:bodyPr anchor="t"/>
          <a:lstStyle>
            <a:lvl1pPr algn="l">
              <a:defRPr sz="36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1358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56B62EB6-9E1A-4B18-B7BE-674A7B30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543824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3643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1F71FE9-68A9-4663-867C-B115A602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0B92-5ADE-4BBF-9A98-57971C584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615262" cy="7747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7576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76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35113"/>
            <a:ext cx="3571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35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A6DC966-5C85-45EA-93AD-27F6AF2F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CFFDA05-9495-4D97-AF3B-5C301ECC7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84993B8B-049B-4F84-879E-0540EAF70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44974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4680B84-8A96-439C-AAA1-2A46381E3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D217011-0D34-45BF-8F2E-8ABB26C9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3E6AA796-F44F-4968-8155-9C7248432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514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7FD99C5-5C40-4C07-98F1-D744D82E4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ADB9-5766-40C6-AA6F-602EAFD2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9278-5C6B-40AC-B203-5568B8BDF85B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CEBA-07A4-4849-B438-C0772C054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6C63-6E36-453C-84B0-D03E7352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C8F4-F837-4608-B6EB-4EAC564FC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5960-1930-42FA-828A-5C7BA72C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355D-5E14-46F2-A725-194D4CE9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41B0-ACD8-4F74-AF79-3BEF54AB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6741-3DD4-452D-8AAC-8CBA4CA1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3354-6D06-4B75-8C53-643C1FFC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D8C-6983-4EA9-B8B6-768BEE4B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1A55-4DBA-4E9B-854E-3B8E1BDB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5A23-4648-4C6B-B8CD-25E61B8DD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24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1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24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7A6DE57-DBFE-481B-B54E-61DE7D88A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57FC-D113-43BE-9ED5-E91BB5A3360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2ECE-E788-443F-8231-54554614A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0F4A-9FEE-4586-A4E3-2407484F7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52C6-A65E-4A72-9673-113D16020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2362201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1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FD94-4F7F-4E21-86A7-A9869437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9673E-6F73-419A-9B02-CD200DBB1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DEEB-F583-48E3-BD10-5D00D404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1548-451C-46A5-B459-5DBBAE2D4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0957-A059-4B13-A26F-5D59DA883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9331-AE56-4F66-8061-8B5CB075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D7A9-2862-4A0A-BCB6-8D034A570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1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1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9CC0-2621-4561-9324-24F1723B0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2362201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1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10A9-9C0B-4496-BB9B-7B2B643E7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8432-3029-4DB4-9724-75AD2C32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0E91-2B65-4459-A5FF-A48005466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379C-D8F6-4EC3-8C64-28026C88F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D745-B112-4D27-8961-D53F2852A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8A60-CB85-47DE-B837-9ACDF56F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8364-9936-4922-9C8F-B897F2442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6A94-72FB-4479-A3CB-943FCAD11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3826-2098-4C12-801D-D3CEE11CE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4054-910D-4927-B563-1B71C17BF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8956-89B2-4088-8340-8EBD5C8D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0935-EE79-49A0-93FF-EB87A351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5F3B5-A003-41BC-ABFD-C9BA4FD4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495E-F4B8-4AE8-BE9B-17770F43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37B2-94C0-44AD-85B6-7917B51C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5BC9-15B1-4F00-9C66-A37B1A24B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4DD1339-97DB-4788-A885-4BFA7EECD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j019859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8494713" y="6365875"/>
            <a:ext cx="649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86" r:id="rId1"/>
    <p:sldLayoutId id="2147484643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990000"/>
          </a:solidFill>
          <a:latin typeface="Monotype Corsiva" pitchFamily="66" charset="0"/>
        </a:defRPr>
      </a:lvl9pPr>
    </p:titleStyle>
    <p:bodyStyle>
      <a:lvl1pPr marL="342900" indent="-342900" algn="just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eorgia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eorgia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eorg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5B776-6BFE-4FD5-9CEE-C5C62A1E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596" r:id="rId4"/>
    <p:sldLayoutId id="2147484597" r:id="rId5"/>
    <p:sldLayoutId id="2147484598" r:id="rId6"/>
    <p:sldLayoutId id="2147484599" r:id="rId7"/>
    <p:sldLayoutId id="2147484647" r:id="rId8"/>
    <p:sldLayoutId id="2147484600" r:id="rId9"/>
    <p:sldLayoutId id="2147484601" r:id="rId10"/>
    <p:sldLayoutId id="2147484648" r:id="rId11"/>
    <p:sldLayoutId id="2147484649" r:id="rId12"/>
    <p:sldLayoutId id="2147484602" r:id="rId13"/>
    <p:sldLayoutId id="2147484603" r:id="rId14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3171E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rgbClr val="A317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rgbClr val="A317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rgbClr val="A317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A317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A3171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00125"/>
            <a:ext cx="7358063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71500" y="1785938"/>
            <a:ext cx="73580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1042988" cy="292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B05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00375" y="6429375"/>
            <a:ext cx="3357563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5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8188" y="6429375"/>
            <a:ext cx="642937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C6F1069-015C-47D1-8C93-111D7F15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50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2005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420051"/>
          </a:solidFill>
          <a:latin typeface="Baltimore Nouveau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8D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8D6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8D6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8D6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8D6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1F6612D-29C2-4F56-BAE8-A71E92301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DE5BE8B-126B-48CC-9550-1295D15A9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6FE61EF-D09C-441D-81FC-3242CEA3A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55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772400" cy="1736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«Готовимся </a:t>
            </a:r>
            <a:br>
              <a:rPr lang="ru-RU" sz="8800" dirty="0" smtClean="0"/>
            </a:br>
            <a:r>
              <a:rPr lang="ru-RU" sz="8800" dirty="0" smtClean="0"/>
              <a:t>к</a:t>
            </a:r>
            <a:br>
              <a:rPr lang="ru-RU" sz="8800" dirty="0" smtClean="0"/>
            </a:br>
            <a:r>
              <a:rPr lang="ru-RU" sz="8800" dirty="0" smtClean="0"/>
              <a:t>школе»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05263"/>
            <a:ext cx="6913562" cy="1752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600" dirty="0" smtClean="0">
              <a:latin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600" dirty="0" smtClean="0">
              <a:latin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600" dirty="0" smtClean="0">
              <a:latin typeface="Verdana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Verdana" pitchFamily="34" charset="0"/>
              </a:rPr>
              <a:t>Советы и рекомендации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dirty="0" smtClean="0">
                <a:latin typeface="Verdana" pitchFamily="34" charset="0"/>
              </a:rPr>
              <a:t>родителям будущих первоклассников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8229600" cy="774700"/>
          </a:xfrm>
        </p:spPr>
        <p:txBody>
          <a:bodyPr/>
          <a:lstStyle/>
          <a:p>
            <a:pPr eaLnBrk="1" hangingPunct="1"/>
            <a:r>
              <a:rPr lang="ru-RU" smtClean="0"/>
              <a:t>Физическая готовность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42486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Обязательным условием для приема в школу детей седьмого года жизни является достижение ими к 1 сентября возраста не менее шести с половиной (6,6) лет.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Прием детей, не достигших 6 лет 6 месяцев к началу учебного года, в школу осуществляется при наличии условий и с соблюдением всех санитарных норм и правил, регламентирующих организацию обучения детей с шестилетнего возраста, и при отсутствии противопоказаний по состоянию здоровья. 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 заявлению родителей (законных представителей) школа ходатайствует перед управлением образования администрации города Орла об обучении детей, не достигших возраста 6 лет 6 месяцев, с разрешения Учредителя проводит обучение их в соответствии с СанПин 2.4.2.2821-10, утвержденными Постановлением Главного государственного 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санитарного врача Российской Федерации №189 от 29.12.2010 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Нравственная готовность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52513"/>
            <a:ext cx="7777163" cy="6121400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400" dirty="0" smtClean="0"/>
              <a:t>умение строить отношения с учителем; </a:t>
            </a:r>
          </a:p>
          <a:p>
            <a:pPr eaLnBrk="1" hangingPunct="1">
              <a:defRPr/>
            </a:pPr>
            <a:r>
              <a:rPr lang="ru-RU" sz="2400" dirty="0" smtClean="0"/>
              <a:t>умение общаться со сверстниками; </a:t>
            </a:r>
          </a:p>
          <a:p>
            <a:pPr eaLnBrk="1" hangingPunct="1">
              <a:defRPr/>
            </a:pPr>
            <a:r>
              <a:rPr lang="ru-RU" sz="2400" dirty="0" smtClean="0"/>
              <a:t>вежливость, сдержанность, послушание;</a:t>
            </a:r>
          </a:p>
          <a:p>
            <a:pPr eaLnBrk="1" hangingPunct="1">
              <a:defRPr/>
            </a:pPr>
            <a:r>
              <a:rPr lang="ru-RU" sz="2400" dirty="0" smtClean="0"/>
              <a:t>отношение к себе (отсутствие заниженной самооценки);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нельзя сравнивать достижения своего ребенка с достижениями других детей;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надо чаще хвалить своих детей, даже за малейшие успехи.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913563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Психологическая готовность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6932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это желание учиться, получать знания; понимание важности и необходимости учения; проявление  интереса к получению новых знаний;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это умение слушать учителя и выполнять его задания;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это определенный уровень развития мышления, памяти, внимания.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302625" cy="927100"/>
          </a:xfrm>
        </p:spPr>
        <p:txBody>
          <a:bodyPr/>
          <a:lstStyle/>
          <a:p>
            <a:pPr eaLnBrk="1" hangingPunct="1"/>
            <a:r>
              <a:rPr lang="ru-RU" sz="4000" smtClean="0"/>
              <a:t>Развитие школьно-значимых психологических функций: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353425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ru-RU" sz="2000" smtClean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развитие мелких мышц руки (рука развита хорошо, ребенок уверенно владеет карандашом, ножницами);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пространственная ор</a:t>
            </a:r>
            <a:r>
              <a:rPr lang="ru-RU" sz="1400" smtClean="0"/>
              <a:t>иента</a:t>
            </a:r>
            <a:r>
              <a:rPr lang="ru-RU" sz="1400" smtClean="0">
                <a:latin typeface="Verdana" pitchFamily="34" charset="0"/>
              </a:rPr>
              <a:t>ция, координация движений (умение правильно определять выше - ниже, вперед - назад, слева - справа);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координация в системе глаз - рука (ребенок может правильно перенести в тетрадь простейший графический образ - узор, фигуру, зрительно воспринимаемый на расстоянии (например, из книг);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развитие логического мышления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развитие произвольного внимания (способность удерживать внимание на выполняемой работе в течение 15-20 минут);</a:t>
            </a:r>
          </a:p>
          <a:p>
            <a:pPr eaLnBrk="1" hangingPunct="1">
              <a:lnSpc>
                <a:spcPct val="130000"/>
              </a:lnSpc>
            </a:pPr>
            <a:r>
              <a:rPr lang="ru-RU" sz="1400" smtClean="0">
                <a:latin typeface="Verdana" pitchFamily="34" charset="0"/>
              </a:rPr>
              <a:t>развитие произвольной памяти (способность к опосредованному запоминанию: связывать запоминаемый материал с конкретным символом /слово - картинка либо слово - ситуация/).</a:t>
            </a:r>
          </a:p>
          <a:p>
            <a:pPr eaLnBrk="1" hangingPunct="1">
              <a:lnSpc>
                <a:spcPct val="130000"/>
              </a:lnSpc>
            </a:pPr>
            <a:endParaRPr lang="ru-RU" sz="2000" smtClean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ru-RU" sz="2400" smtClean="0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Мыслительная готовность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964612" cy="4968875"/>
          </a:xfrm>
        </p:spPr>
        <p:txBody>
          <a:bodyPr/>
          <a:lstStyle/>
          <a:p>
            <a:pPr eaLnBrk="1" hangingPunct="1"/>
            <a:r>
              <a:rPr lang="ru-RU" sz="2000" smtClean="0"/>
              <a:t>Наиболее важные показатели — это развитие мышления и речи. </a:t>
            </a:r>
          </a:p>
          <a:p>
            <a:pPr eaLnBrk="1" hangingPunct="1"/>
            <a:r>
              <a:rPr lang="ru-RU" sz="2000" smtClean="0"/>
              <a:t>Очень полезно учить ребенка строить несложные рассуждения, выводы, используя слова:«потому, что»; «поэтому».</a:t>
            </a:r>
          </a:p>
          <a:p>
            <a:pPr eaLnBrk="1" hangingPunct="1"/>
            <a:r>
              <a:rPr lang="ru-RU" sz="2000" smtClean="0"/>
              <a:t>Учите ребят задавать вопросы. Мышление всегда начинается с вопроса. </a:t>
            </a:r>
          </a:p>
          <a:p>
            <a:pPr eaLnBrk="1" hangingPunct="1"/>
            <a:r>
              <a:rPr lang="ru-RU" sz="2000" smtClean="0"/>
              <a:t>Речь является основой, на которой строится учебный процесс. Особенно важно владение монологической речью. Для ребенка - это пересказ. После чтения задайте ребенку несколько вопросов по содержанию, попросите пересказать. </a:t>
            </a:r>
          </a:p>
          <a:p>
            <a:pPr eaLnBrk="1" hangingPunct="1"/>
            <a:r>
              <a:rPr lang="ru-RU" sz="2000" smtClean="0"/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и т.д.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0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>
                    <a:lumMod val="75000"/>
                  </a:schemeClr>
                </a:solidFill>
              </a:rPr>
              <a:t>Запомните: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675687" cy="580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При подготовке к школе вы должны оставаться для вашего ребёнка </a:t>
            </a:r>
            <a:r>
              <a:rPr lang="ru-RU" sz="2800" b="1" dirty="0" smtClean="0">
                <a:solidFill>
                  <a:srgbClr val="00CC66"/>
                </a:solidFill>
              </a:rPr>
              <a:t>любящим и понимающим родителем</a:t>
            </a:r>
            <a:r>
              <a:rPr lang="ru-RU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и не брать на себя роль учителя! </a:t>
            </a:r>
            <a:r>
              <a:rPr lang="ru-RU" sz="2800" b="1" dirty="0" smtClean="0">
                <a:solidFill>
                  <a:srgbClr val="00CC66"/>
                </a:solidFill>
              </a:rPr>
              <a:t>Ребёнок охотно делает только то, что у него получается, поэтому он не может быть ленивым.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Постарайтесь достижения ребёнка </a:t>
            </a:r>
            <a:r>
              <a:rPr lang="ru-RU" sz="2800" b="1" dirty="0" smtClean="0">
                <a:solidFill>
                  <a:srgbClr val="00CC66"/>
                </a:solidFill>
              </a:rPr>
              <a:t>не сравнивать</a:t>
            </a:r>
            <a:r>
              <a:rPr lang="ru-RU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ни со своими, ни с достижениями старшего брата, ни одноклассников.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Ваша любовь и терпение будут служить гарантом уверенного продвижения в учёбе вашего малыша.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358062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Занятия в группе 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«Готовимся к школе»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686800" cy="488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Платные дополнительные услуги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 с 01.10.2014г. по 30.05.2015г. по субботам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(за исключением выходных  и  праздничных    дней, официально объявленных дней     карантина или других форс-мажорных обстоятельств).</a:t>
            </a:r>
            <a:r>
              <a:rPr lang="ru-RU" sz="2400" dirty="0" smtClean="0"/>
              <a:t> Проводится 2 занятия по 30 минут</a:t>
            </a:r>
          </a:p>
          <a:p>
            <a:pPr eaLnBrk="1" hangingPunct="1">
              <a:defRPr/>
            </a:pPr>
            <a:r>
              <a:rPr lang="ru-RU" sz="2400" dirty="0" smtClean="0"/>
              <a:t>Начало занятий в 12ч 00мин до 13ч 10мин</a:t>
            </a:r>
          </a:p>
          <a:p>
            <a:pPr eaLnBrk="1" hangingPunct="1">
              <a:defRPr/>
            </a:pPr>
            <a:r>
              <a:rPr lang="ru-RU" sz="2400" dirty="0" smtClean="0"/>
              <a:t>Оформляется договор с родителями на оказание платных дополнительных услуг</a:t>
            </a:r>
          </a:p>
          <a:p>
            <a:pPr eaLnBrk="1" hangingPunct="1">
              <a:defRPr/>
            </a:pPr>
            <a:r>
              <a:rPr lang="ru-RU" sz="2400" dirty="0" smtClean="0"/>
              <a:t>Оплата осуществляется по квитанциям бухгалтерии через банк в конце месяца</a:t>
            </a:r>
          </a:p>
          <a:p>
            <a:pPr marL="92075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Перечень и цены на платные дополнительные услуги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5112568"/>
                <a:gridCol w="1954560"/>
              </a:tblGrid>
              <a:tr h="7063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ru-RU" sz="2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услуги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Цена (руб.)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342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одного занятие с человека в группе «Готовимся к школе»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10 чел. 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83,00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342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одного занятия с человека в группе «Готовимся к школе»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15 чел.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55,00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342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одного занятия с человека в группе «Готовимся к школе»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20 чел.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42,00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Часто задаваемые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91513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Что такое Федеральный государственный стандарт начального общего образования?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700213"/>
            <a:ext cx="8675687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/>
            </a:r>
            <a:br>
              <a:rPr lang="ru-RU" sz="2800"/>
            </a:br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ФГОС НОО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представляет собой «совокупность требований, обязательных при реализации основных образовательных программ начального общего образования (ООП НОО) образовательными учреждениями, имеющими государственную аккредитацию».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Введен в школе №33   </a:t>
            </a:r>
            <a:r>
              <a:rPr lang="ru-RU" sz="320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1 сентября 2011 года.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P10203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5157788"/>
            <a:ext cx="8713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МУНИЦИПАЛЬНОЕ БЮДЖЕТНОЕ ОБЩЕОБРАЗОВАТЕЛЬНОЕ УЧРЕЖДЕНИЕ – средняя общеобразовательная школа № 33 г. Орла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223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  <a:cs typeface="Times New Roman" pitchFamily="18" charset="0"/>
              </a:rPr>
              <a:t>Что является отличительной особенностью нового Стандарта?</a:t>
            </a:r>
            <a:r>
              <a:rPr lang="ru-RU" sz="800" b="0" dirty="0" smtClean="0">
                <a:solidFill>
                  <a:schemeClr val="tx1"/>
                </a:solidFill>
                <a:effectLst/>
                <a:latin typeface="Verdana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lang="ru-RU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2395538"/>
            <a:ext cx="8424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Отличительной особенностью нового стандарта является его деятельностный характер, ставящий главной целью </a:t>
            </a:r>
            <a:r>
              <a:rPr lang="ru-RU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личности учащегося.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186238" cy="4718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Основные направления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Спортивно-оздоровительное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Духовно-нравственное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Социальное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Общеинтеллектуальное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Общекультурное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249737" cy="5445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Виды деятельности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Игровая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Познавательная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Проблемно-ценностное общение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Досугово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- развлекательная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Художественное творчество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Социальное творчество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Техническое творчество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Трудовая деятельность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Спортивно-оздоровительная деятельность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Туристско-краеведческая деятельность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Обязательно ли ребенок </a:t>
            </a:r>
            <a:br>
              <a:rPr lang="ru-RU" sz="3800" dirty="0" smtClean="0"/>
            </a:br>
            <a:r>
              <a:rPr lang="ru-RU" sz="3800" dirty="0" smtClean="0"/>
              <a:t>должен уметь читать и писать к </a:t>
            </a:r>
            <a:br>
              <a:rPr lang="ru-RU" sz="3800" dirty="0" smtClean="0"/>
            </a:br>
            <a:r>
              <a:rPr lang="ru-RU" sz="3800" dirty="0" smtClean="0"/>
              <a:t>1 классу?</a:t>
            </a:r>
            <a:r>
              <a:rPr lang="ru-RU" sz="4000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                          </a:t>
            </a:r>
            <a:r>
              <a:rPr lang="ru-RU" sz="2800" smtClean="0">
                <a:latin typeface="Arial" pitchFamily="34" charset="0"/>
              </a:rPr>
              <a:t> </a:t>
            </a:r>
            <a:endParaRPr lang="ru-RU" b="1" smtClean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b="1" smtClean="0">
                <a:solidFill>
                  <a:schemeClr val="tx1"/>
                </a:solidFill>
              </a:rPr>
              <a:t>Умение складывать из слогов слова еще не является умением читать. Многие дети с трудом осваивают эту  операцию - не стоит их подгонять! Навык чтения и письма должен формироваться по специальным методикам.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ru-RU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b="1" smtClean="0">
                <a:solidFill>
                  <a:schemeClr val="tx1"/>
                </a:solidFill>
              </a:rPr>
              <a:t>Основными умениями при чтении являются понимание прочитанного текста, ответы на вопросы после чтения.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Существуют ли особенности в режиме дня первоклассников?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600200"/>
            <a:ext cx="8472487" cy="4530725"/>
          </a:xfrm>
        </p:spPr>
        <p:txBody>
          <a:bodyPr rtlCol="0">
            <a:normAutofit/>
          </a:bodyPr>
          <a:lstStyle/>
          <a:p>
            <a:pPr marL="0" indent="35242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Первое полугодие уроки длятся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35 минут,  второе – 45 минут. </a:t>
            </a:r>
          </a:p>
          <a:p>
            <a:pPr marL="0" indent="35242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 середине каждого урока       проводятся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1-2 физкультурные минутки. </a:t>
            </a:r>
          </a:p>
          <a:p>
            <a:pPr marL="0" indent="35242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После второго урока динамическая пауза 40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Есть ли в 1 классе домашние задания?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7993063" cy="4530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CC66"/>
                </a:solidFill>
              </a:rPr>
              <a:t>Домашних заданий в 1 классе нет.</a:t>
            </a:r>
            <a:r>
              <a:rPr lang="ru-RU" b="1" smtClean="0"/>
              <a:t> </a:t>
            </a:r>
          </a:p>
          <a:p>
            <a:pPr eaLnBrk="1" hangingPunct="1"/>
            <a:endParaRPr lang="ru-RU" sz="1800" b="1" smtClean="0"/>
          </a:p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Однако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предложить учитель.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питаются первоклассники в школе?</a:t>
            </a:r>
            <a:r>
              <a:rPr lang="ru-RU" sz="40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7920038" cy="4530725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Как правило, </a:t>
            </a:r>
            <a:r>
              <a:rPr lang="ru-RU" b="1" smtClean="0">
                <a:solidFill>
                  <a:srgbClr val="00CC66"/>
                </a:solidFill>
              </a:rPr>
              <a:t>после второго урока</a:t>
            </a:r>
            <a:r>
              <a:rPr lang="ru-RU" b="1" smtClean="0"/>
              <a:t> </a:t>
            </a:r>
            <a:r>
              <a:rPr lang="ru-RU" b="1" smtClean="0">
                <a:solidFill>
                  <a:schemeClr val="tx1"/>
                </a:solidFill>
              </a:rPr>
              <a:t>для первоклассников организуются горячие завтраки. </a:t>
            </a:r>
          </a:p>
          <a:p>
            <a:pPr eaLnBrk="1" hangingPunct="1"/>
            <a:endParaRPr lang="ru-RU" sz="1800" b="1" smtClean="0"/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На данный момент </a:t>
            </a:r>
            <a:r>
              <a:rPr lang="ru-RU" b="1" smtClean="0">
                <a:solidFill>
                  <a:srgbClr val="00CC66"/>
                </a:solidFill>
              </a:rPr>
              <a:t>питание </a:t>
            </a:r>
            <a:r>
              <a:rPr lang="ru-RU" b="1" smtClean="0">
                <a:solidFill>
                  <a:schemeClr val="tx1"/>
                </a:solidFill>
              </a:rPr>
              <a:t>учеников начальных классов </a:t>
            </a:r>
            <a:r>
              <a:rPr lang="ru-RU" b="1" smtClean="0">
                <a:solidFill>
                  <a:srgbClr val="00CC66"/>
                </a:solidFill>
              </a:rPr>
              <a:t>бесплатное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00CC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«продленка»?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81075"/>
            <a:ext cx="8640763" cy="5543550"/>
          </a:xfrm>
        </p:spPr>
        <p:txBody>
          <a:bodyPr/>
          <a:lstStyle/>
          <a:p>
            <a:pPr eaLnBrk="1" hangingPunct="1"/>
            <a:endParaRPr lang="ru-RU" sz="2800" b="1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В 1 классе группа продленного дня работает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chemeClr val="tx1"/>
                </a:solidFill>
              </a:rPr>
              <a:t>    6 часов до 18.00.</a:t>
            </a:r>
          </a:p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В группе продленного дня предусмотрены обед (бесплатный), прогулка, полдник (платный), внеурочная деятельность (кружки, клубные часы).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Можно ли носить в школу мобильный телефон?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8291513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В нашей школе запрещено пользование мобильным телефоном на уроке.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 </a:t>
            </a:r>
            <a:r>
              <a:rPr lang="ru-RU" sz="2800" b="1" smtClean="0">
                <a:solidFill>
                  <a:schemeClr val="tx1"/>
                </a:solidFill>
              </a:rPr>
              <a:t>Мы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00CC66"/>
                </a:solidFill>
              </a:rPr>
              <a:t>не рекомендуем</a:t>
            </a:r>
            <a:r>
              <a:rPr lang="ru-RU" b="1" smtClean="0"/>
              <a:t> </a:t>
            </a:r>
            <a:r>
              <a:rPr lang="ru-RU" sz="2800" b="1" smtClean="0">
                <a:solidFill>
                  <a:schemeClr val="tx1"/>
                </a:solidFill>
              </a:rPr>
              <a:t>носить в школу мобильный телефон первоклассникам — велико искушение звонить маме по малейшему поводу или поиграть на уроке.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tx1"/>
                </a:solidFill>
              </a:rPr>
              <a:t>Кроме того, дорогой телефон может возбудить нездоровый интерес одноклассников.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229600" cy="1223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Где и какие учебники нужно купить для первоклассника</a:t>
            </a:r>
            <a:r>
              <a:rPr lang="ru-RU" dirty="0" smtClean="0"/>
              <a:t>?</a:t>
            </a:r>
            <a:r>
              <a:rPr lang="ru-RU" sz="4000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844675"/>
            <a:ext cx="8424862" cy="43211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3800" b="1" dirty="0" smtClean="0">
                <a:solidFill>
                  <a:srgbClr val="00B050"/>
                </a:solidFill>
              </a:rPr>
              <a:t>Учебники </a:t>
            </a:r>
            <a:r>
              <a:rPr lang="ru-RU" sz="3800" b="1" dirty="0" smtClean="0">
                <a:solidFill>
                  <a:schemeClr val="tx1"/>
                </a:solidFill>
              </a:rPr>
              <a:t>выдаются обучающимся в школьной библиотеке бесплатно. 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indent="-74613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800" b="1" dirty="0" smtClean="0">
                <a:solidFill>
                  <a:srgbClr val="00B050"/>
                </a:solidFill>
              </a:rPr>
              <a:t>Тетради на печатной </a:t>
            </a:r>
            <a:r>
              <a:rPr lang="ru-RU" sz="3800" b="1" dirty="0" smtClean="0">
                <a:solidFill>
                  <a:srgbClr val="00CC66"/>
                </a:solidFill>
              </a:rPr>
              <a:t>основе</a:t>
            </a:r>
            <a:r>
              <a:rPr lang="ru-RU" sz="3800" b="1" dirty="0" smtClean="0"/>
              <a:t>   </a:t>
            </a:r>
            <a:r>
              <a:rPr lang="ru-RU" sz="3800" b="1" dirty="0" smtClean="0">
                <a:solidFill>
                  <a:srgbClr val="00B050"/>
                </a:solidFill>
              </a:rPr>
              <a:t>  </a:t>
            </a:r>
            <a:r>
              <a:rPr lang="ru-RU" sz="3800" b="1" dirty="0" smtClean="0">
                <a:solidFill>
                  <a:schemeClr val="tx1"/>
                </a:solidFill>
              </a:rPr>
              <a:t>покупаются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Обязательна ли школьная форма в 1 классе?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</a:t>
            </a:r>
            <a:r>
              <a:rPr lang="ru-RU" sz="3600" smtClean="0">
                <a:solidFill>
                  <a:srgbClr val="00CC66"/>
                </a:solidFill>
              </a:rPr>
              <a:t>Да.</a:t>
            </a:r>
            <a:endParaRPr lang="ru-RU" sz="1800" smtClean="0">
              <a:solidFill>
                <a:srgbClr val="00CC66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smtClean="0"/>
              <a:t> </a:t>
            </a:r>
            <a:r>
              <a:rPr lang="ru-RU" b="1" smtClean="0">
                <a:solidFill>
                  <a:schemeClr val="tx1"/>
                </a:solidFill>
              </a:rPr>
              <a:t>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они теперь первоклассники.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357188"/>
            <a:ext cx="8435975" cy="57737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smtClean="0"/>
              <a:t>    Сайт школы № 33 доступен по адресу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smtClean="0"/>
              <a:t>     в сети интернет</a:t>
            </a:r>
          </a:p>
          <a:p>
            <a:pPr eaLnBrk="1" hangingPunct="1">
              <a:buFont typeface="Wingdings" pitchFamily="2" charset="2"/>
              <a:buNone/>
            </a:pPr>
            <a:endParaRPr lang="ru-RU" sz="5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5400" smtClean="0">
                <a:solidFill>
                  <a:srgbClr val="FFC000"/>
                </a:solidFill>
              </a:rPr>
              <a:t>  </a:t>
            </a:r>
            <a:r>
              <a:rPr lang="ru-RU" sz="5400" b="1" smtClean="0">
                <a:solidFill>
                  <a:schemeClr val="tx2"/>
                </a:solidFill>
              </a:rPr>
              <a:t> </a:t>
            </a:r>
            <a:r>
              <a:rPr lang="en-US" sz="4000" b="1" smtClean="0">
                <a:solidFill>
                  <a:schemeClr val="tx2"/>
                </a:solidFill>
              </a:rPr>
              <a:t>http://school-</a:t>
            </a:r>
            <a:r>
              <a:rPr lang="ru-RU" sz="4000" b="1" smtClean="0">
                <a:solidFill>
                  <a:schemeClr val="tx2"/>
                </a:solidFill>
              </a:rPr>
              <a:t>3</a:t>
            </a:r>
            <a:r>
              <a:rPr lang="en-US" sz="4000" b="1" smtClean="0">
                <a:solidFill>
                  <a:schemeClr val="tx2"/>
                </a:solidFill>
              </a:rPr>
              <a:t>3orel.ucoz.ru</a:t>
            </a:r>
            <a:endParaRPr lang="ru-RU" sz="4000" b="1" smtClean="0">
              <a:solidFill>
                <a:schemeClr val="tx2"/>
              </a:solidFill>
            </a:endParaRPr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D6D4AC2-F7F3-478A-8998-588990F48C1D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4" descr="5539022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484313"/>
            <a:ext cx="29162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179388" y="333375"/>
            <a:ext cx="86772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      </a:t>
            </a:r>
            <a:r>
              <a:rPr lang="ru-RU" sz="3600" b="1">
                <a:latin typeface="Times New Roman" pitchFamily="18" charset="0"/>
              </a:rPr>
              <a:t>Образцы    школьной формы</a:t>
            </a:r>
            <a:r>
              <a:rPr lang="ru-RU" sz="4000" b="1">
                <a:latin typeface="Times New Roman" pitchFamily="18" charset="0"/>
              </a:rPr>
              <a:t/>
            </a:r>
            <a:br>
              <a:rPr lang="ru-RU" sz="4000" b="1">
                <a:latin typeface="Times New Roman" pitchFamily="18" charset="0"/>
              </a:rPr>
            </a:br>
            <a:endParaRPr lang="ru-RU" sz="4000" b="1">
              <a:latin typeface="Times New Roman" pitchFamily="18" charset="0"/>
            </a:endParaRPr>
          </a:p>
        </p:txBody>
      </p:sp>
      <p:pic>
        <p:nvPicPr>
          <p:cNvPr id="50180" name="Рисунок 3" descr="4476708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628775"/>
            <a:ext cx="2954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5" descr="3629549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31242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Выводы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89317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Учебно-воспитательная деятельность в школе не может иметь успеха без тесного контакта с родителями.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Именно Вы должны стать нашими лучшими помощниками, заинтересованными союзниками, доброжелательными участниками единого педагогического процесса.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В школе должны отсутствовать две поведенческие "модели" родителей: в качестве "провинившегося ученика" и в качестве "обвинителя".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Должна присутствовать третья "модель": родители с адекватным поведением, предполагающая взаимопонимание родителя и учителя на благо ребенку. 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975" cy="847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Документы о порядке приёма в 1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125538"/>
            <a:ext cx="8280400" cy="5038725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/>
              <a:t>Положение о приёме в школу №33 г. Орла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dirty="0" smtClean="0"/>
          </a:p>
          <a:p>
            <a:pPr eaLnBrk="1" hangingPunct="1">
              <a:defRPr/>
            </a:pPr>
            <a:r>
              <a:rPr lang="ru-RU" sz="2600" dirty="0" smtClean="0"/>
              <a:t>Приказ Министерства образования и науки РФ </a:t>
            </a:r>
          </a:p>
          <a:p>
            <a:pPr indent="9525" eaLnBrk="1" hangingPunct="1">
              <a:buFont typeface="Wingdings" pitchFamily="2" charset="2"/>
              <a:buNone/>
              <a:defRPr/>
            </a:pPr>
            <a:r>
              <a:rPr lang="ru-RU" sz="2600" dirty="0" smtClean="0"/>
              <a:t>от 22 января 2014 г. N 32 "Об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/>
              </a:rPr>
              <a:t>Документы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57250"/>
            <a:ext cx="8229600" cy="5595938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Заявление   (заполняется при приёме     документов) или подаётся в электронном виде на сайте «Уровневая система автоматизации образовательного процесса Орловской области </a:t>
            </a:r>
            <a:r>
              <a:rPr lang="ru-RU" sz="3000" dirty="0" smtClean="0">
                <a:solidFill>
                  <a:srgbClr val="00B050"/>
                </a:solidFill>
              </a:rPr>
              <a:t>ШКОЛА-ВСЕМ.РФ».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Оригинал и ксерокопия свидетельства о рождении.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Оригинал и ксерокопия свидетельства о регистрации по месту жительства ребёнка на закрепленной территории.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Медицинская карта (по усмотрению родителей (законных) представителей). </a:t>
            </a:r>
            <a:endParaRPr lang="ru-RU" sz="3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Приём документов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268413"/>
            <a:ext cx="8391525" cy="45307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1. Прием заявлений от родителей (законных представителей) в школу для граждан, проживающих на закреплённой территории, начинается не позднее 1 февраля и завершается не позднее 30 июня текущего года.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2. Для детей, не проживающих на закрепленной территории, прием заявлений в первый класс начинается с 1 июля текущего года до момента заполнения свободных мест, но не позднее 5 сентября текущего года.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            График приёма заявлений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вторник с 09.00 до 11.00 (заместитель  директора)</a:t>
            </a:r>
          </a:p>
          <a:p>
            <a:pPr marL="182563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пятница с 10.00 до 12.00(заместитель  директора)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Микрорайон школы № 33</a:t>
            </a:r>
            <a:endParaRPr lang="ru-RU" sz="4000" dirty="0"/>
          </a:p>
        </p:txBody>
      </p:sp>
      <p:sp>
        <p:nvSpPr>
          <p:cNvPr id="26627" name="Содержимое 4"/>
          <p:cNvSpPr>
            <a:spLocks noGrp="1"/>
          </p:cNvSpPr>
          <p:nvPr>
            <p:ph idx="1"/>
          </p:nvPr>
        </p:nvSpPr>
        <p:spPr>
          <a:xfrm>
            <a:off x="250825" y="2708275"/>
            <a:ext cx="8229600" cy="3384550"/>
          </a:xfrm>
        </p:spPr>
        <p:txBody>
          <a:bodyPr/>
          <a:lstStyle/>
          <a:p>
            <a:pPr eaLnBrk="1" hangingPunct="1"/>
            <a:endParaRPr lang="ru-RU" sz="12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341438"/>
          <a:ext cx="856895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34"/>
                <a:gridCol w="4301718"/>
              </a:tblGrid>
              <a:tr h="4680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№33 ул. </a:t>
                      </a:r>
                      <a:r>
                        <a:rPr lang="ru-RU" sz="1200" dirty="0" err="1" smtClean="0"/>
                        <a:t>Андриабужная</a:t>
                      </a:r>
                      <a:r>
                        <a:rPr lang="ru-RU" sz="1200" dirty="0" smtClean="0"/>
                        <a:t> 40-134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43- 137 (нечета.)</a:t>
                      </a:r>
                    </a:p>
                    <a:p>
                      <a:r>
                        <a:rPr lang="ru-RU" sz="1200" dirty="0" smtClean="0"/>
                        <a:t>ул. Поликарпова 66 - 158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71 - 165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Чкалова 26 - 118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31 -123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Мичурина 19 - 109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20 - 86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Смоленская 63- 111;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); 64 - 106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Серпуховская 99- 139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102- 150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Шульгина 66—110( 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95 - 163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Тульская 65 - 97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90- 130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Гвардейская 57 - 101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58-116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Елецкая 62 - 92 </a:t>
                      </a:r>
                      <a:r>
                        <a:rPr lang="ru-RU" sz="1200" i="1" dirty="0" smtClean="0"/>
                        <a:t>(</a:t>
                      </a:r>
                      <a:r>
                        <a:rPr lang="ru-RU" sz="1200" i="1" dirty="0" err="1" smtClean="0"/>
                        <a:t>четн</a:t>
                      </a:r>
                      <a:r>
                        <a:rPr lang="ru-RU" sz="1200" i="1" dirty="0" smtClean="0"/>
                        <a:t>.); 85 - 137 (</a:t>
                      </a:r>
                      <a:r>
                        <a:rPr lang="ru-RU" sz="1200" i="1" dirty="0" err="1" smtClean="0"/>
                        <a:t>нечетн</a:t>
                      </a:r>
                      <a:r>
                        <a:rPr lang="ru-RU" sz="1200" i="1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Полевая 47 - 101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50 - 102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Высокая 1-41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2-44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Паровозная 58 - 64, 82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65 - 97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Волжская 6-24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7-17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пер. Ремонтный 1-17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14 - 24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i="1" dirty="0" smtClean="0"/>
                        <a:t>ул. Лесопильная 12-32 (</a:t>
                      </a:r>
                      <a:r>
                        <a:rPr lang="ru-RU" sz="1200" i="1" dirty="0" err="1" smtClean="0"/>
                        <a:t>четн</a:t>
                      </a:r>
                      <a:r>
                        <a:rPr lang="ru-RU" sz="1200" i="1" dirty="0" smtClean="0"/>
                        <a:t>.); 13 -25 (</a:t>
                      </a:r>
                      <a:r>
                        <a:rPr lang="ru-RU" sz="1200" i="1" dirty="0" err="1" smtClean="0"/>
                        <a:t>нечетн</a:t>
                      </a:r>
                      <a:r>
                        <a:rPr lang="ru-RU" sz="1200" i="1" dirty="0" smtClean="0"/>
                        <a:t>.)</a:t>
                      </a:r>
                    </a:p>
                    <a:p>
                      <a:r>
                        <a:rPr lang="ru-RU" sz="1200" i="1" dirty="0" smtClean="0"/>
                        <a:t>ул. Деревообделочная 2-18 (</a:t>
                      </a:r>
                      <a:r>
                        <a:rPr lang="ru-RU" sz="1200" i="1" dirty="0" err="1" smtClean="0"/>
                        <a:t>четн</a:t>
                      </a:r>
                      <a:r>
                        <a:rPr lang="ru-RU" sz="1200" i="1" dirty="0" smtClean="0"/>
                        <a:t>.); 3-21 (</a:t>
                      </a:r>
                      <a:r>
                        <a:rPr lang="ru-RU" sz="1200" i="1" dirty="0" err="1" smtClean="0"/>
                        <a:t>нечетн</a:t>
                      </a:r>
                      <a:r>
                        <a:rPr lang="ru-RU" sz="1200" i="1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пер. Южный 1 - 9 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2-16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Моховская</a:t>
                      </a:r>
                      <a:r>
                        <a:rPr lang="ru-RU" sz="1200" dirty="0" smtClean="0"/>
                        <a:t> 1-3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 ,</a:t>
                      </a:r>
                    </a:p>
                    <a:p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Краснозоренская</a:t>
                      </a:r>
                      <a:r>
                        <a:rPr lang="ru-RU" sz="1200" dirty="0" smtClean="0"/>
                        <a:t> 2-6</a:t>
                      </a:r>
                    </a:p>
                    <a:p>
                      <a:r>
                        <a:rPr lang="ru-RU" sz="1200" dirty="0" smtClean="0"/>
                        <a:t>пер. </a:t>
                      </a:r>
                      <a:r>
                        <a:rPr lang="ru-RU" sz="1200" dirty="0" err="1" smtClean="0"/>
                        <a:t>Краснозоренский</a:t>
                      </a:r>
                      <a:r>
                        <a:rPr lang="ru-RU" sz="1200" dirty="0" smtClean="0"/>
                        <a:t> 1 -7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ул. Придорожная 1-11</a:t>
                      </a:r>
                    </a:p>
                    <a:p>
                      <a:r>
                        <a:rPr lang="ru-RU" sz="1200" dirty="0" smtClean="0"/>
                        <a:t>ул. Мебельная 1 - 1 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); 2-10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пер. Столярный 1 - 9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2 - 1 0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Калужская 1 - 69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2-96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Восточная 2-66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.); 7-69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Луговая 1 - 67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2-68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уж. </a:t>
                      </a:r>
                      <a:r>
                        <a:rPr lang="ru-RU" sz="1200" dirty="0" err="1" smtClean="0"/>
                        <a:t>Ольховецкая</a:t>
                      </a:r>
                      <a:r>
                        <a:rPr lang="ru-RU" sz="1200" dirty="0" smtClean="0"/>
                        <a:t> 1 - 47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8 - 4 8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пер. Ракетный 1-11 (</a:t>
                      </a:r>
                      <a:r>
                        <a:rPr lang="ru-RU" sz="1200" dirty="0" err="1" smtClean="0"/>
                        <a:t>нечетн</a:t>
                      </a:r>
                      <a:r>
                        <a:rPr lang="ru-RU" sz="1200" dirty="0" smtClean="0"/>
                        <a:t>.); 2-10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пер. Светофорный 2,3,4</a:t>
                      </a:r>
                    </a:p>
                    <a:p>
                      <a:r>
                        <a:rPr lang="ru-RU" sz="1200" dirty="0" smtClean="0"/>
                        <a:t>пер. Путейский 2 - 22 (</a:t>
                      </a:r>
                      <a:r>
                        <a:rPr lang="ru-RU" sz="1200" dirty="0" err="1" smtClean="0"/>
                        <a:t>четн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ул. Сиреневая 1 -40</a:t>
                      </a:r>
                    </a:p>
                    <a:p>
                      <a:r>
                        <a:rPr lang="ru-RU" sz="1200" dirty="0" smtClean="0"/>
                        <a:t>пер. Поперечный 1-34</a:t>
                      </a:r>
                    </a:p>
                    <a:p>
                      <a:r>
                        <a:rPr lang="ru-RU" sz="1200" dirty="0" smtClean="0"/>
                        <a:t>пер. Северный 1 -36</a:t>
                      </a:r>
                    </a:p>
                    <a:p>
                      <a:r>
                        <a:rPr lang="ru-RU" sz="1200" dirty="0" smtClean="0"/>
                        <a:t>пер. Овражный 1-8</a:t>
                      </a:r>
                    </a:p>
                    <a:p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Кузьмичевская</a:t>
                      </a:r>
                      <a:r>
                        <a:rPr lang="ru-RU" sz="1200" dirty="0" smtClean="0"/>
                        <a:t> 2,7, 10, 10а, 12, 14, 18</a:t>
                      </a:r>
                    </a:p>
                    <a:p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Леженская</a:t>
                      </a:r>
                      <a:r>
                        <a:rPr lang="ru-RU" sz="1200" dirty="0" smtClean="0"/>
                        <a:t> 4,6,10</a:t>
                      </a:r>
                    </a:p>
                    <a:p>
                      <a:r>
                        <a:rPr lang="ru-RU" sz="1200" dirty="0" smtClean="0"/>
                        <a:t>Новосильское шоссе 1,3,4,5, 7, 9, 14</a:t>
                      </a:r>
                    </a:p>
                    <a:p>
                      <a:r>
                        <a:rPr lang="ru-RU" sz="1200" dirty="0" smtClean="0"/>
                        <a:t>ул. Рельсовая 1,3,4,6, 7, 8,9, 10, 11, 12, 14, 16, 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пер. Волжский 8,10, 12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8680"/>
            <a:ext cx="8964612" cy="847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Нормативные акты и документы ОУ: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99" y="1268413"/>
            <a:ext cx="7560841" cy="504090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Устав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Главный документ учреждения.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Лицензия</a:t>
            </a:r>
            <a:r>
              <a:rPr lang="ru-RU" sz="2800" dirty="0" smtClean="0">
                <a:solidFill>
                  <a:schemeClr val="tx1"/>
                </a:solidFill>
              </a:rPr>
              <a:t> на осуществление образовательной деятельности в  школе.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Свидетельство о государственной аккредитации.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Санитарно-эпидемиологическое заключение на осуществление образовательной деятельности.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tx1"/>
                </a:solidFill>
              </a:rPr>
              <a:t>Договор </a:t>
            </a:r>
            <a:r>
              <a:rPr lang="ru-RU" sz="2800" dirty="0" smtClean="0">
                <a:solidFill>
                  <a:schemeClr val="tx1"/>
                </a:solidFill>
              </a:rPr>
              <a:t> школы с родителями о предоставлении общего образования.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8281987" cy="3455987"/>
          </a:xfrm>
        </p:spPr>
        <p:txBody>
          <a:bodyPr/>
          <a:lstStyle/>
          <a:p>
            <a:pPr eaLnBrk="1" hangingPunct="1"/>
            <a:r>
              <a:rPr lang="ru-RU" sz="8000" smtClean="0"/>
              <a:t>Критерии готовности </a:t>
            </a:r>
            <a:br>
              <a:rPr lang="ru-RU" sz="8000" smtClean="0"/>
            </a:br>
            <a:r>
              <a:rPr lang="ru-RU" sz="8000" smtClean="0"/>
              <a:t> ребёнка к школе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8229600" cy="3887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latin typeface="Arial" pitchFamily="34" charset="0"/>
              </a:rPr>
              <a:t> </a:t>
            </a:r>
            <a:endParaRPr lang="ru-RU" sz="4400" smtClean="0">
              <a:solidFill>
                <a:srgbClr val="00CC66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sz="4400" smtClean="0">
              <a:solidFill>
                <a:srgbClr val="00CC66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2133600" cy="457200"/>
          </a:xfrm>
        </p:spPr>
        <p:txBody>
          <a:bodyPr/>
          <a:lstStyle/>
          <a:p>
            <a:pPr>
              <a:defRPr/>
            </a:pPr>
            <a:fld id="{2B7391D6-43CE-4A0C-B911-449F371C5053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79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Monotype Corsiv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5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8">
  <a:themeElements>
    <a:clrScheme name="Нарядная">
      <a:dk1>
        <a:srgbClr val="58006C"/>
      </a:dk1>
      <a:lt1>
        <a:srgbClr val="FFD965"/>
      </a:lt1>
      <a:dk2>
        <a:srgbClr val="4E005F"/>
      </a:dk2>
      <a:lt2>
        <a:srgbClr val="FFDDEA"/>
      </a:lt2>
      <a:accent1>
        <a:srgbClr val="E40059"/>
      </a:accent1>
      <a:accent2>
        <a:srgbClr val="DFF474"/>
      </a:accent2>
      <a:accent3>
        <a:srgbClr val="73D6FD"/>
      </a:accent3>
      <a:accent4>
        <a:srgbClr val="92D050"/>
      </a:accent4>
      <a:accent5>
        <a:srgbClr val="FFC000"/>
      </a:accent5>
      <a:accent6>
        <a:srgbClr val="FF1B97"/>
      </a:accent6>
      <a:hlink>
        <a:srgbClr val="72A0FF"/>
      </a:hlink>
      <a:folHlink>
        <a:srgbClr val="FF5597"/>
      </a:folHlink>
    </a:clrScheme>
    <a:fontScheme name="Нарядная">
      <a:majorFont>
        <a:latin typeface="Baltimore Nouveau"/>
        <a:ea typeface=""/>
        <a:cs typeface=""/>
      </a:majorFont>
      <a:minorFont>
        <a:latin typeface="Cleopatra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60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рация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3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Тема79</Template>
  <TotalTime>1879</TotalTime>
  <Words>1998</Words>
  <Application>Microsoft Office PowerPoint</Application>
  <PresentationFormat>Экран (4:3)</PresentationFormat>
  <Paragraphs>217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Тема79</vt:lpstr>
      <vt:lpstr>Тема15</vt:lpstr>
      <vt:lpstr>Тема18</vt:lpstr>
      <vt:lpstr>Тема60</vt:lpstr>
      <vt:lpstr>Тема1</vt:lpstr>
      <vt:lpstr>Тема33</vt:lpstr>
      <vt:lpstr> «Готовимся  к школе»</vt:lpstr>
      <vt:lpstr>  МУНИЦИПАЛЬНОЕ БЮДЖЕТНОЕ ОБЩЕОБРАЗОВАТЕЛЬНОЕ УЧРЕЖДЕНИЕ – средняя общеобразовательная школа № 33 г. Орла</vt:lpstr>
      <vt:lpstr>Слайд 3</vt:lpstr>
      <vt:lpstr>Документы о порядке приёма в 1 класс</vt:lpstr>
      <vt:lpstr>Документы </vt:lpstr>
      <vt:lpstr>Приём документов</vt:lpstr>
      <vt:lpstr>Микрорайон школы № 33</vt:lpstr>
      <vt:lpstr>Нормативные акты и документы ОУ:</vt:lpstr>
      <vt:lpstr>Критерии готовности   ребёнка к школе</vt:lpstr>
      <vt:lpstr>Физическая готовность</vt:lpstr>
      <vt:lpstr>Нравственная готовность</vt:lpstr>
      <vt:lpstr>Психологическая готовность</vt:lpstr>
      <vt:lpstr>Развитие школьно-значимых психологических функций: </vt:lpstr>
      <vt:lpstr>Мыслительная готовность</vt:lpstr>
      <vt:lpstr>Запомните:</vt:lpstr>
      <vt:lpstr>Занятия в группе  «Готовимся к школе»</vt:lpstr>
      <vt:lpstr>Перечень и цены на платные дополнительные услуги</vt:lpstr>
      <vt:lpstr>Часто задаваемые вопросы</vt:lpstr>
      <vt:lpstr>Что такое Федеральный государственный стандарт начального общего образования?  </vt:lpstr>
      <vt:lpstr>Что является отличительной особенностью нового Стандарта? </vt:lpstr>
      <vt:lpstr>Внеурочная деятельность</vt:lpstr>
      <vt:lpstr>Обязательно ли ребенок  должен уметь читать и писать к  1 классу? </vt:lpstr>
      <vt:lpstr>Существуют ли особенности в режиме дня первоклассников?</vt:lpstr>
      <vt:lpstr>Есть ли в 1 классе домашние задания? </vt:lpstr>
      <vt:lpstr>Как питаются первоклассники в школе? </vt:lpstr>
      <vt:lpstr>Что такое «продленка»? </vt:lpstr>
      <vt:lpstr>Можно ли носить в школу мобильный телефон? </vt:lpstr>
      <vt:lpstr>Где и какие учебники нужно купить для первоклассника? </vt:lpstr>
      <vt:lpstr>Обязательна ли школьная форма в 1 классе? </vt:lpstr>
      <vt:lpstr>Слайд 30</vt:lpstr>
      <vt:lpstr>Выводы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ребёнок идет в школу</dc:title>
  <dc:creator>12341</dc:creator>
  <cp:lastModifiedBy>капранова</cp:lastModifiedBy>
  <cp:revision>158</cp:revision>
  <dcterms:created xsi:type="dcterms:W3CDTF">2008-04-05T12:31:12Z</dcterms:created>
  <dcterms:modified xsi:type="dcterms:W3CDTF">2020-09-29T18:21:54Z</dcterms:modified>
</cp:coreProperties>
</file>